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 id="2147483651" r:id="rId3"/>
  </p:sldMasterIdLst>
  <p:notesMasterIdLst>
    <p:notesMasterId r:id="rId5"/>
  </p:notesMasterIdLst>
  <p:sldIdLst>
    <p:sldId id="256" r:id="rId4"/>
    <p:sldId id="282" r:id="rId6"/>
    <p:sldId id="277" r:id="rId7"/>
    <p:sldId id="278" r:id="rId8"/>
    <p:sldId id="280" r:id="rId9"/>
    <p:sldId id="281" r:id="rId10"/>
    <p:sldId id="292" r:id="rId11"/>
    <p:sldId id="293" r:id="rId12"/>
    <p:sldId id="283" r:id="rId13"/>
    <p:sldId id="284" r:id="rId14"/>
    <p:sldId id="285" r:id="rId15"/>
    <p:sldId id="286" r:id="rId16"/>
    <p:sldId id="294" r:id="rId17"/>
    <p:sldId id="295" r:id="rId18"/>
    <p:sldId id="287" r:id="rId19"/>
    <p:sldId id="288" r:id="rId20"/>
    <p:sldId id="290" r:id="rId21"/>
    <p:sldId id="291" r:id="rId22"/>
    <p:sldId id="258" r:id="rId23"/>
    <p:sldId id="259" r:id="rId24"/>
    <p:sldId id="260" r:id="rId25"/>
    <p:sldId id="261" r:id="rId26"/>
    <p:sldId id="296" r:id="rId27"/>
    <p:sldId id="297" r:id="rId28"/>
    <p:sldId id="298" r:id="rId29"/>
    <p:sldId id="276" r:id="rId30"/>
  </p:sldIdLst>
  <p:sldSz cx="12192000" cy="6858000"/>
  <p:notesSz cx="6858000" cy="12192000"/>
  <p:embeddedFontLst>
    <p:embeddedFont>
      <p:font typeface="MiSans" pitchFamily="34" charset="-122"/>
      <p:regular r:id="rId34"/>
    </p:embeddedFont>
    <p:embeddedFont>
      <p:font typeface="MiSans" pitchFamily="34" charset="-120"/>
      <p:regular r:id="rId35"/>
    </p:embeddedFont>
    <p:embeddedFont>
      <p:font typeface="Calibri" panose="020F0502020204030204" charset="0"/>
      <p:regular r:id="rId36"/>
      <p:bold r:id="rId37"/>
      <p:italic r:id="rId38"/>
      <p:boldItalic r:id="rId39"/>
    </p:embeddedFont>
    <p:embeddedFont>
      <p:font typeface="等线" panose="02010600030101010101" charset="-122"/>
      <p:regular r:id="rId40"/>
    </p:embeddedFont>
  </p:embeddedFontLst>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notesMaster" Target="notesMasters/notesMaster1.xml"/><Relationship Id="rId40" Type="http://schemas.openxmlformats.org/officeDocument/2006/relationships/font" Target="fonts/font7.fntdata"/><Relationship Id="rId4" Type="http://schemas.openxmlformats.org/officeDocument/2006/relationships/slide" Target="slides/slide1.xml"/><Relationship Id="rId39" Type="http://schemas.openxmlformats.org/officeDocument/2006/relationships/font" Target="fonts/font6.fntdata"/><Relationship Id="rId38" Type="http://schemas.openxmlformats.org/officeDocument/2006/relationships/font" Target="fonts/font5.fntdata"/><Relationship Id="rId37" Type="http://schemas.openxmlformats.org/officeDocument/2006/relationships/font" Target="fonts/font4.fntdata"/><Relationship Id="rId36" Type="http://schemas.openxmlformats.org/officeDocument/2006/relationships/font" Target="fonts/font3.fntdata"/><Relationship Id="rId35" Type="http://schemas.openxmlformats.org/officeDocument/2006/relationships/font" Target="fonts/font2.fntdata"/><Relationship Id="rId34" Type="http://schemas.openxmlformats.org/officeDocument/2006/relationships/font" Target="fonts/font1.fntdata"/><Relationship Id="rId33" Type="http://schemas.openxmlformats.org/officeDocument/2006/relationships/tableStyles" Target="tableStyles.xml"/><Relationship Id="rId32" Type="http://schemas.openxmlformats.org/officeDocument/2006/relationships/viewProps" Target="viewProps.xml"/><Relationship Id="rId31" Type="http://schemas.openxmlformats.org/officeDocument/2006/relationships/presProps" Target="presProps.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工作流程详解</a:t>
            </a:r>
            <a:endParaRPr lang="zh-CN" altLang="en-US" dirty="0"/>
          </a:p>
          <a:p>
            <a:r>
              <a:rPr lang="en-US" altLang="zh-CN" dirty="0"/>
              <a:t>WeChARM</a:t>
            </a:r>
            <a:r>
              <a:rPr lang="zh-CN" altLang="en-US" dirty="0"/>
              <a:t>的工作流程是顺序的、自回归的，分为两大阶段：</a:t>
            </a:r>
            <a:endParaRPr lang="en-US" altLang="zh-CN" dirty="0"/>
          </a:p>
          <a:p>
            <a:r>
              <a:rPr lang="zh-CN" altLang="en-US" dirty="0"/>
              <a:t>第一阶段：编码低频分量</a:t>
            </a:r>
            <a:endParaRPr lang="zh-CN" altLang="en-US" dirty="0"/>
          </a:p>
          <a:p>
            <a:r>
              <a:rPr lang="zh-CN" altLang="en-US" dirty="0"/>
              <a:t>输入：低频分量</a:t>
            </a:r>
            <a:r>
              <a:rPr lang="en-US" altLang="zh-CN" dirty="0"/>
              <a:t> yL </a:t>
            </a:r>
            <a:r>
              <a:rPr lang="zh-CN" altLang="en-US" dirty="0"/>
              <a:t>被均匀地分成</a:t>
            </a:r>
            <a:r>
              <a:rPr lang="en-US" altLang="zh-CN" dirty="0"/>
              <a:t>5</a:t>
            </a:r>
            <a:r>
              <a:rPr lang="zh-CN" altLang="en-US" dirty="0"/>
              <a:t>个切片（</a:t>
            </a:r>
            <a:r>
              <a:rPr lang="en-US" altLang="zh-CN" dirty="0"/>
              <a:t>Slice</a:t>
            </a:r>
            <a:r>
              <a:rPr lang="zh-CN" altLang="en-US" dirty="0"/>
              <a:t>）：</a:t>
            </a:r>
            <a:r>
              <a:rPr lang="en-US" altLang="zh-CN" dirty="0"/>
              <a:t>yL0, yL1, yL2, yL3, yL4</a:t>
            </a:r>
            <a:r>
              <a:rPr lang="zh-CN" altLang="en-US" dirty="0"/>
              <a:t>。每个切片包含</a:t>
            </a:r>
            <a:r>
              <a:rPr lang="en-US" altLang="zh-CN" dirty="0"/>
              <a:t>64</a:t>
            </a:r>
            <a:r>
              <a:rPr lang="zh-CN" altLang="en-US" dirty="0"/>
              <a:t>个通道。</a:t>
            </a:r>
            <a:endParaRPr lang="en-US" altLang="zh-CN" dirty="0"/>
          </a:p>
          <a:p>
            <a:r>
              <a:rPr lang="zh-CN" altLang="en-US" dirty="0"/>
              <a:t>顺序编码：这</a:t>
            </a:r>
            <a:r>
              <a:rPr lang="en-US" altLang="zh-CN" dirty="0"/>
              <a:t>5</a:t>
            </a:r>
            <a:r>
              <a:rPr lang="zh-CN" altLang="en-US" dirty="0"/>
              <a:t>个切片被依次送入</a:t>
            </a:r>
            <a:r>
              <a:rPr lang="en-US" altLang="zh-CN" dirty="0"/>
              <a:t>5</a:t>
            </a:r>
            <a:r>
              <a:rPr lang="zh-CN" altLang="en-US" dirty="0"/>
              <a:t>个对应的切片编码网络</a:t>
            </a:r>
            <a:r>
              <a:rPr lang="en-US" altLang="zh-CN" dirty="0"/>
              <a:t> e_i_L</a:t>
            </a:r>
            <a:r>
              <a:rPr lang="zh-CN" altLang="en-US" dirty="0"/>
              <a:t>（</a:t>
            </a:r>
            <a:r>
              <a:rPr lang="en-US" altLang="zh-CN" dirty="0"/>
              <a:t>i </a:t>
            </a:r>
            <a:r>
              <a:rPr lang="zh-CN" altLang="en-US" dirty="0"/>
              <a:t>从</a:t>
            </a:r>
            <a:r>
              <a:rPr lang="en-US" altLang="zh-CN" dirty="0"/>
              <a:t>0</a:t>
            </a:r>
            <a:r>
              <a:rPr lang="zh-CN" altLang="en-US" dirty="0"/>
              <a:t>到</a:t>
            </a:r>
            <a:r>
              <a:rPr lang="en-US" altLang="zh-CN" dirty="0"/>
              <a:t>4</a:t>
            </a:r>
            <a:r>
              <a:rPr lang="zh-CN" altLang="en-US" dirty="0"/>
              <a:t>）。</a:t>
            </a:r>
            <a:endParaRPr lang="en-US" altLang="zh-CN" dirty="0"/>
          </a:p>
          <a:p>
            <a:r>
              <a:rPr lang="zh-CN" altLang="en-US" dirty="0"/>
              <a:t>可用信息：当编码第</a:t>
            </a:r>
            <a:r>
              <a:rPr lang="en-US" altLang="zh-CN" dirty="0"/>
              <a:t> i </a:t>
            </a:r>
            <a:r>
              <a:rPr lang="zh-CN" altLang="en-US" dirty="0"/>
              <a:t>个切片</a:t>
            </a:r>
            <a:r>
              <a:rPr lang="en-US" altLang="zh-CN" dirty="0"/>
              <a:t> yL_i </a:t>
            </a:r>
            <a:r>
              <a:rPr lang="zh-CN" altLang="en-US" dirty="0"/>
              <a:t>时，编码器</a:t>
            </a:r>
            <a:r>
              <a:rPr lang="en-US" altLang="zh-CN" dirty="0"/>
              <a:t> e_i_L </a:t>
            </a:r>
            <a:r>
              <a:rPr lang="zh-CN" altLang="en-US" dirty="0"/>
              <a:t>可以利用三类信息：</a:t>
            </a:r>
            <a:endParaRPr lang="en-US" altLang="zh-CN" dirty="0"/>
          </a:p>
          <a:p>
            <a:r>
              <a:rPr lang="zh-CN" altLang="en-US" dirty="0"/>
              <a:t>超先验：来自超先验网络的边信息</a:t>
            </a:r>
            <a:r>
              <a:rPr lang="en-US" altLang="zh-CN" dirty="0"/>
              <a:t> SL_scale </a:t>
            </a:r>
            <a:r>
              <a:rPr lang="zh-CN" altLang="en-US" dirty="0"/>
              <a:t>和</a:t>
            </a:r>
            <a:r>
              <a:rPr lang="en-US" altLang="zh-CN" dirty="0"/>
              <a:t> SL_mean</a:t>
            </a:r>
            <a:r>
              <a:rPr lang="zh-CN" altLang="en-US" dirty="0"/>
              <a:t>。这提供了对</a:t>
            </a:r>
            <a:r>
              <a:rPr lang="en-US" altLang="zh-CN" dirty="0"/>
              <a:t> yL_i </a:t>
            </a:r>
            <a:r>
              <a:rPr lang="zh-CN" altLang="en-US" dirty="0"/>
              <a:t>分布的初步估计（假设其服从高斯分布）。</a:t>
            </a:r>
            <a:endParaRPr lang="en-US" altLang="zh-CN" dirty="0"/>
          </a:p>
          <a:p>
            <a:r>
              <a:rPr lang="zh-CN" altLang="en-US" dirty="0"/>
              <a:t>已编码切片：之前所有已经编码并解码的切片（</a:t>
            </a:r>
            <a:r>
              <a:rPr lang="en-US" altLang="zh-CN" dirty="0"/>
              <a:t>yL0 </a:t>
            </a:r>
            <a:r>
              <a:rPr lang="zh-CN" altLang="en-US" dirty="0"/>
              <a:t>到</a:t>
            </a:r>
            <a:r>
              <a:rPr lang="en-US" altLang="zh-CN" dirty="0"/>
              <a:t> yL_{i-1}</a:t>
            </a:r>
            <a:r>
              <a:rPr lang="zh-CN" altLang="en-US" dirty="0"/>
              <a:t>）的输出。这是通道自回归的核心，它利用通道间的上下文来减少切片之间的冗余，从而更精确地估计当前切片的分布。</a:t>
            </a:r>
            <a:endParaRPr lang="zh-CN" altLang="en-US" dirty="0"/>
          </a:p>
          <a:p>
            <a:endParaRPr lang="en-US" altLang="zh-CN" dirty="0"/>
          </a:p>
          <a:p>
            <a:r>
              <a:rPr lang="zh-CN" altLang="en-US" dirty="0"/>
              <a:t>第二阶段：编码高频分量</a:t>
            </a:r>
            <a:endParaRPr lang="zh-CN" altLang="en-US" dirty="0"/>
          </a:p>
          <a:p>
            <a:r>
              <a:rPr lang="zh-CN" altLang="en-US" dirty="0"/>
              <a:t>输入：高频分量</a:t>
            </a:r>
            <a:r>
              <a:rPr lang="en-US" altLang="zh-CN" dirty="0"/>
              <a:t> yH </a:t>
            </a:r>
            <a:r>
              <a:rPr lang="zh-CN" altLang="en-US" dirty="0"/>
              <a:t>同样被分成</a:t>
            </a:r>
            <a:r>
              <a:rPr lang="en-US" altLang="zh-CN" dirty="0"/>
              <a:t>5</a:t>
            </a:r>
            <a:r>
              <a:rPr lang="zh-CN" altLang="en-US" dirty="0"/>
              <a:t>个切片：</a:t>
            </a:r>
            <a:r>
              <a:rPr lang="en-US" altLang="zh-CN" dirty="0"/>
              <a:t>yH0, yH1, ..., yH4</a:t>
            </a:r>
            <a:r>
              <a:rPr lang="zh-CN" altLang="en-US" dirty="0"/>
              <a:t>。</a:t>
            </a:r>
            <a:endParaRPr lang="en-US" altLang="zh-CN" dirty="0"/>
          </a:p>
          <a:p>
            <a:r>
              <a:rPr lang="zh-CN" altLang="en-US" dirty="0"/>
              <a:t>顺序编码：同样由</a:t>
            </a:r>
            <a:r>
              <a:rPr lang="en-US" altLang="zh-CN" dirty="0"/>
              <a:t>5</a:t>
            </a:r>
            <a:r>
              <a:rPr lang="zh-CN" altLang="en-US" dirty="0"/>
              <a:t>个切片编码网络</a:t>
            </a:r>
            <a:r>
              <a:rPr lang="en-US" altLang="zh-CN" dirty="0"/>
              <a:t> e_i_H </a:t>
            </a:r>
            <a:r>
              <a:rPr lang="zh-CN" altLang="en-US" dirty="0"/>
              <a:t>依次处理。</a:t>
            </a:r>
            <a:endParaRPr lang="en-US" altLang="zh-CN" dirty="0"/>
          </a:p>
          <a:p>
            <a:r>
              <a:rPr lang="zh-CN" altLang="en-US" dirty="0"/>
              <a:t>可用信息：编码第</a:t>
            </a:r>
            <a:r>
              <a:rPr lang="en-US" altLang="zh-CN" dirty="0"/>
              <a:t> i </a:t>
            </a:r>
            <a:r>
              <a:rPr lang="zh-CN" altLang="en-US" dirty="0"/>
              <a:t>个高频切片</a:t>
            </a:r>
            <a:r>
              <a:rPr lang="en-US" altLang="zh-CN" dirty="0"/>
              <a:t> yH_i </a:t>
            </a:r>
            <a:r>
              <a:rPr lang="zh-CN" altLang="en-US" dirty="0"/>
              <a:t>时，编码器</a:t>
            </a:r>
            <a:r>
              <a:rPr lang="en-US" altLang="zh-CN" dirty="0"/>
              <a:t> e_i_H </a:t>
            </a:r>
            <a:r>
              <a:rPr lang="zh-CN" altLang="en-US" dirty="0"/>
              <a:t>可用的信息更多：</a:t>
            </a:r>
            <a:endParaRPr lang="en-US" altLang="zh-CN" dirty="0"/>
          </a:p>
          <a:p>
            <a:r>
              <a:rPr lang="zh-CN" altLang="en-US" dirty="0"/>
              <a:t>超先验：对应的边信息</a:t>
            </a:r>
            <a:r>
              <a:rPr lang="en-US" altLang="zh-CN" dirty="0"/>
              <a:t> SH_scale </a:t>
            </a:r>
            <a:r>
              <a:rPr lang="zh-CN" altLang="en-US" dirty="0"/>
              <a:t>和</a:t>
            </a:r>
            <a:r>
              <a:rPr lang="en-US" altLang="zh-CN" dirty="0"/>
              <a:t> SH_mean</a:t>
            </a:r>
            <a:r>
              <a:rPr lang="zh-CN" altLang="en-US" dirty="0"/>
              <a:t>。</a:t>
            </a:r>
            <a:endParaRPr lang="en-US" altLang="zh-CN" dirty="0"/>
          </a:p>
          <a:p>
            <a:r>
              <a:rPr lang="zh-CN" altLang="en-US" dirty="0"/>
              <a:t>已编码的高频切片：之前已编码的高频切片（</a:t>
            </a:r>
            <a:r>
              <a:rPr lang="en-US" altLang="zh-CN" dirty="0"/>
              <a:t>yH0 </a:t>
            </a:r>
            <a:r>
              <a:rPr lang="zh-CN" altLang="en-US" dirty="0"/>
              <a:t>到</a:t>
            </a:r>
            <a:r>
              <a:rPr lang="en-US" altLang="zh-CN" dirty="0"/>
              <a:t> yH_{i-1}</a:t>
            </a:r>
            <a:r>
              <a:rPr lang="zh-CN" altLang="en-US" dirty="0"/>
              <a:t>）。</a:t>
            </a:r>
            <a:endParaRPr lang="en-US" altLang="zh-CN" dirty="0"/>
          </a:p>
          <a:p>
            <a:r>
              <a:rPr lang="zh-CN" altLang="en-US" dirty="0"/>
              <a:t>完整的低频信息：最关键的一点</a:t>
            </a:r>
            <a:r>
              <a:rPr lang="en-US" altLang="zh-CN" dirty="0"/>
              <a:t>——</a:t>
            </a:r>
            <a:r>
              <a:rPr lang="zh-CN" altLang="en-US" dirty="0"/>
              <a:t>此时，整个低频分量</a:t>
            </a:r>
            <a:r>
              <a:rPr lang="en-US" altLang="zh-CN" dirty="0"/>
              <a:t> yL </a:t>
            </a:r>
            <a:r>
              <a:rPr lang="zh-CN" altLang="en-US" dirty="0"/>
              <a:t>已经被完全编码和解码了。因此，</a:t>
            </a:r>
            <a:r>
              <a:rPr lang="en-US" altLang="zh-CN" dirty="0"/>
              <a:t>e_i_H </a:t>
            </a:r>
            <a:r>
              <a:rPr lang="zh-CN" altLang="en-US" dirty="0"/>
              <a:t>可以利用</a:t>
            </a:r>
            <a:r>
              <a:rPr lang="en-US" altLang="zh-CN" dirty="0"/>
              <a:t> yL </a:t>
            </a:r>
            <a:r>
              <a:rPr lang="zh-CN" altLang="en-US" dirty="0"/>
              <a:t>的全部信息作为强大的先验来帮助预测</a:t>
            </a:r>
            <a:r>
              <a:rPr lang="en-US" altLang="zh-CN" dirty="0"/>
              <a:t> yH_i </a:t>
            </a:r>
            <a:r>
              <a:rPr lang="zh-CN" altLang="en-US" dirty="0"/>
              <a:t>的分布。这是因为高频细节往往与低频结构强相关。</a:t>
            </a:r>
            <a:endParaRPr lang="zh-CN" altLang="en-US" dirty="0"/>
          </a:p>
          <a:p>
            <a:endParaRPr lang="zh-CN" altLang="en-US" dirty="0"/>
          </a:p>
          <a:p>
            <a:r>
              <a:rPr lang="zh-CN" altLang="en-US" dirty="0"/>
              <a:t>先分类：</a:t>
            </a:r>
            <a:endParaRPr lang="zh-CN" altLang="en-US" dirty="0"/>
          </a:p>
          <a:p>
            <a:r>
              <a:rPr lang="zh-CN" altLang="en-US" dirty="0"/>
              <a:t>把图片信息分成</a:t>
            </a:r>
            <a:r>
              <a:rPr lang="en-US" altLang="zh-CN" dirty="0"/>
              <a:t>“</a:t>
            </a:r>
            <a:r>
              <a:rPr lang="zh-CN" altLang="en-US" dirty="0"/>
              <a:t>大件</a:t>
            </a:r>
            <a:r>
              <a:rPr lang="en-US" altLang="zh-CN" dirty="0"/>
              <a:t>”</a:t>
            </a:r>
            <a:r>
              <a:rPr lang="zh-CN" altLang="en-US" dirty="0"/>
              <a:t>（低频）和</a:t>
            </a:r>
            <a:r>
              <a:rPr lang="en-US" altLang="zh-CN" dirty="0"/>
              <a:t>“</a:t>
            </a:r>
            <a:r>
              <a:rPr lang="zh-CN" altLang="en-US" dirty="0"/>
              <a:t>小件</a:t>
            </a:r>
            <a:r>
              <a:rPr lang="en-US" altLang="zh-CN" dirty="0"/>
              <a:t>”</a:t>
            </a:r>
            <a:r>
              <a:rPr lang="zh-CN" altLang="en-US" dirty="0"/>
              <a:t>（高频）。</a:t>
            </a:r>
            <a:endParaRPr lang="en-US" altLang="zh-CN" dirty="0"/>
          </a:p>
          <a:p>
            <a:r>
              <a:rPr lang="zh-CN" altLang="en-US" dirty="0"/>
              <a:t>再打包：</a:t>
            </a:r>
            <a:endParaRPr lang="en-US" altLang="zh-CN" dirty="0"/>
          </a:p>
          <a:p>
            <a:r>
              <a:rPr lang="zh-CN" altLang="en-US" dirty="0"/>
              <a:t>按顺序打包</a:t>
            </a:r>
            <a:r>
              <a:rPr lang="en-US" altLang="zh-CN" dirty="0"/>
              <a:t>“</a:t>
            </a:r>
            <a:r>
              <a:rPr lang="zh-CN" altLang="en-US" dirty="0"/>
              <a:t>大件</a:t>
            </a:r>
            <a:r>
              <a:rPr lang="en-US" altLang="zh-CN" dirty="0"/>
              <a:t>”</a:t>
            </a:r>
            <a:r>
              <a:rPr lang="zh-CN" altLang="en-US" dirty="0"/>
              <a:t>，并且打包后一摞时会参考前一摞。</a:t>
            </a:r>
            <a:endParaRPr lang="en-US" altLang="zh-CN" dirty="0"/>
          </a:p>
          <a:p>
            <a:r>
              <a:rPr lang="zh-CN" altLang="en-US" dirty="0"/>
              <a:t>打包完所有</a:t>
            </a:r>
            <a:r>
              <a:rPr lang="en-US" altLang="zh-CN" dirty="0"/>
              <a:t>“</a:t>
            </a:r>
            <a:r>
              <a:rPr lang="zh-CN" altLang="en-US" dirty="0"/>
              <a:t>大件</a:t>
            </a:r>
            <a:r>
              <a:rPr lang="en-US" altLang="zh-CN" dirty="0"/>
              <a:t>”</a:t>
            </a:r>
            <a:r>
              <a:rPr lang="zh-CN" altLang="en-US" dirty="0"/>
              <a:t>后，再利用完整的</a:t>
            </a:r>
            <a:r>
              <a:rPr lang="en-US" altLang="zh-CN" dirty="0"/>
              <a:t>“</a:t>
            </a:r>
            <a:r>
              <a:rPr lang="zh-CN" altLang="en-US" dirty="0"/>
              <a:t>大件</a:t>
            </a:r>
            <a:r>
              <a:rPr lang="en-US" altLang="zh-CN" dirty="0"/>
              <a:t>”</a:t>
            </a:r>
            <a:r>
              <a:rPr lang="zh-CN" altLang="en-US" dirty="0"/>
              <a:t>信息作为指引，去按顺序打包所有</a:t>
            </a:r>
            <a:r>
              <a:rPr lang="en-US" altLang="zh-CN" dirty="0"/>
              <a:t>“</a:t>
            </a:r>
            <a:r>
              <a:rPr lang="zh-CN" altLang="en-US" dirty="0"/>
              <a:t>小件</a:t>
            </a:r>
            <a:r>
              <a:rPr lang="en-US" altLang="zh-CN" dirty="0"/>
              <a:t>”</a:t>
            </a:r>
            <a:r>
              <a:rPr lang="zh-CN" altLang="en-US" dirty="0"/>
              <a:t>。</a:t>
            </a:r>
            <a:endParaRPr lang="en-US" altLang="zh-CN" dirty="0"/>
          </a:p>
          <a:p>
            <a:r>
              <a:rPr lang="zh-CN" altLang="en-US" dirty="0"/>
              <a:t>高效率和快速度的秘诀：得益于良好的分类（小波域），它用一套简化了的流程，就达到了以前复杂模型才能达到的压缩效果，实现了速度与质量的兼得。</a:t>
            </a:r>
            <a:endParaRPr lang="zh-CN" alt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1. Base-Net</a:t>
            </a:r>
            <a:r>
              <a:rPr lang="zh-CN" altLang="en-US" dirty="0"/>
              <a:t>（基础网络）</a:t>
            </a:r>
            <a:endParaRPr lang="zh-CN" altLang="en-US" dirty="0"/>
          </a:p>
          <a:p>
            <a:r>
              <a:rPr lang="zh-CN" altLang="en-US" dirty="0"/>
              <a:t>角色：公共特征提取器。</a:t>
            </a:r>
            <a:endParaRPr lang="en-US" altLang="zh-CN" dirty="0"/>
          </a:p>
          <a:p>
            <a:r>
              <a:rPr lang="zh-CN" altLang="en-US" dirty="0"/>
              <a:t>工作：处理输入图像，通过三个嵌入层逐步下采样至原图的</a:t>
            </a:r>
            <a:r>
              <a:rPr lang="en-US" altLang="zh-CN" dirty="0"/>
              <a:t> 1/16</a:t>
            </a:r>
            <a:r>
              <a:rPr lang="zh-CN" altLang="en-US" dirty="0"/>
              <a:t>（</a:t>
            </a:r>
            <a:r>
              <a:rPr lang="en-US" altLang="zh-CN" dirty="0"/>
              <a:t>H/16 </a:t>
            </a:r>
            <a:r>
              <a:rPr lang="en-US" altLang="en-US" dirty="0"/>
              <a:t>×</a:t>
            </a:r>
            <a:r>
              <a:rPr lang="en-US" altLang="zh-CN" dirty="0"/>
              <a:t> W/16</a:t>
            </a:r>
            <a:r>
              <a:rPr lang="zh-CN" altLang="en-US" dirty="0"/>
              <a:t>），生成包含丰富细节的中级特征图。</a:t>
            </a:r>
            <a:endParaRPr lang="en-US" altLang="zh-CN" dirty="0"/>
          </a:p>
          <a:p>
            <a:r>
              <a:rPr lang="zh-CN" altLang="en-US" dirty="0"/>
              <a:t>关键点：它是共享的，同时为</a:t>
            </a:r>
            <a:r>
              <a:rPr lang="en-US" altLang="zh-CN" dirty="0"/>
              <a:t>Overview-Net</a:t>
            </a:r>
            <a:r>
              <a:rPr lang="zh-CN" altLang="en-US" dirty="0"/>
              <a:t>和</a:t>
            </a:r>
            <a:r>
              <a:rPr lang="en-US" altLang="zh-CN" dirty="0"/>
              <a:t>Focus-Net</a:t>
            </a:r>
            <a:r>
              <a:rPr lang="zh-CN" altLang="en-US" dirty="0"/>
              <a:t>提供</a:t>
            </a:r>
            <a:r>
              <a:rPr lang="en-US" altLang="zh-CN" dirty="0"/>
              <a:t>“</a:t>
            </a:r>
            <a:r>
              <a:rPr lang="zh-CN" altLang="en-US" dirty="0"/>
              <a:t>原材料</a:t>
            </a:r>
            <a:r>
              <a:rPr lang="en-US" altLang="zh-CN" dirty="0"/>
              <a:t>”</a:t>
            </a:r>
            <a:r>
              <a:rPr lang="zh-CN" altLang="en-US" dirty="0"/>
              <a:t>，极大减少了计算开销。</a:t>
            </a:r>
            <a:endParaRPr lang="zh-CN" altLang="en-US" dirty="0"/>
          </a:p>
          <a:p>
            <a:endParaRPr lang="en-US" altLang="zh-CN" dirty="0"/>
          </a:p>
          <a:p>
            <a:r>
              <a:rPr lang="en-US" altLang="zh-CN" dirty="0"/>
              <a:t>2. Overview-Net</a:t>
            </a:r>
            <a:r>
              <a:rPr lang="zh-CN" altLang="en-US" dirty="0"/>
              <a:t>（概览网络）</a:t>
            </a:r>
            <a:endParaRPr lang="zh-CN" altLang="en-US" dirty="0"/>
          </a:p>
          <a:p>
            <a:r>
              <a:rPr lang="zh-CN" altLang="en-US" dirty="0"/>
              <a:t>角色：快速的</a:t>
            </a:r>
            <a:r>
              <a:rPr lang="en-US" altLang="zh-CN" dirty="0"/>
              <a:t>“</a:t>
            </a:r>
            <a:r>
              <a:rPr lang="zh-CN" altLang="en-US" dirty="0"/>
              <a:t>全局指挥官</a:t>
            </a:r>
            <a:r>
              <a:rPr lang="en-US" altLang="zh-CN" dirty="0"/>
              <a:t>”</a:t>
            </a:r>
            <a:r>
              <a:rPr lang="zh-CN" altLang="en-US" dirty="0"/>
              <a:t>。</a:t>
            </a:r>
            <a:endParaRPr lang="en-US" altLang="zh-CN" dirty="0"/>
          </a:p>
          <a:p>
            <a:r>
              <a:rPr lang="zh-CN" altLang="en-US" dirty="0"/>
              <a:t>工作：接收</a:t>
            </a:r>
            <a:r>
              <a:rPr lang="en-US" altLang="zh-CN" dirty="0"/>
              <a:t>Base-Net</a:t>
            </a:r>
            <a:r>
              <a:rPr lang="zh-CN" altLang="en-US" dirty="0"/>
              <a:t>的中级特征，立即下采样到</a:t>
            </a:r>
            <a:r>
              <a:rPr lang="en-US" altLang="zh-CN" dirty="0"/>
              <a:t> 1/32</a:t>
            </a:r>
            <a:r>
              <a:rPr lang="zh-CN" altLang="en-US" dirty="0"/>
              <a:t>（</a:t>
            </a:r>
            <a:r>
              <a:rPr lang="en-US" altLang="zh-CN" dirty="0"/>
              <a:t>H/32 </a:t>
            </a:r>
            <a:r>
              <a:rPr lang="en-US" altLang="en-US" dirty="0"/>
              <a:t>×</a:t>
            </a:r>
            <a:r>
              <a:rPr lang="en-US" altLang="zh-CN" dirty="0"/>
              <a:t> W/32</a:t>
            </a:r>
            <a:r>
              <a:rPr lang="zh-CN" altLang="en-US" dirty="0"/>
              <a:t>），快速生成一个粗略的全局语义理解，即上下文先验。</a:t>
            </a:r>
            <a:endParaRPr lang="en-US" altLang="zh-CN" dirty="0"/>
          </a:p>
          <a:p>
            <a:r>
              <a:rPr lang="zh-CN" altLang="en-US" dirty="0"/>
              <a:t>关键点：</a:t>
            </a:r>
            <a:endParaRPr lang="en-US" altLang="zh-CN" dirty="0"/>
          </a:p>
          <a:p>
            <a:r>
              <a:rPr lang="zh-CN" altLang="en-US" dirty="0"/>
              <a:t>轻量化：因为处理的是低分辨率特征，所以速度很快。</a:t>
            </a:r>
            <a:endParaRPr lang="en-US" altLang="zh-CN" dirty="0"/>
          </a:p>
          <a:p>
            <a:r>
              <a:rPr lang="zh-CN" altLang="en-US" dirty="0"/>
              <a:t>上下文先验：可以理解为一张</a:t>
            </a:r>
            <a:r>
              <a:rPr lang="en-US" altLang="zh-CN" dirty="0"/>
              <a:t>“</a:t>
            </a:r>
            <a:r>
              <a:rPr lang="zh-CN" altLang="en-US" dirty="0"/>
              <a:t>语义地图</a:t>
            </a:r>
            <a:r>
              <a:rPr lang="en-US" altLang="zh-CN" dirty="0"/>
              <a:t>”</a:t>
            </a:r>
            <a:r>
              <a:rPr lang="zh-CN" altLang="en-US" dirty="0"/>
              <a:t>，它告诉模型</a:t>
            </a:r>
            <a:r>
              <a:rPr lang="en-US" altLang="zh-CN" dirty="0"/>
              <a:t>“</a:t>
            </a:r>
            <a:r>
              <a:rPr lang="zh-CN" altLang="en-US" dirty="0"/>
              <a:t>图像的哪个区域大概是什么物体</a:t>
            </a:r>
            <a:r>
              <a:rPr lang="en-US" altLang="zh-CN" dirty="0"/>
              <a:t>”</a:t>
            </a:r>
            <a:r>
              <a:rPr lang="zh-CN" altLang="en-US" dirty="0"/>
              <a:t>（例如，天空在上，道路在下）。</a:t>
            </a:r>
            <a:endParaRPr lang="zh-CN" altLang="en-US" dirty="0"/>
          </a:p>
          <a:p>
            <a:endParaRPr lang="en-US" altLang="zh-CN" dirty="0"/>
          </a:p>
          <a:p>
            <a:r>
              <a:rPr lang="en-US" altLang="zh-CN" dirty="0"/>
              <a:t>3. Focus-Net</a:t>
            </a:r>
            <a:r>
              <a:rPr lang="zh-CN" altLang="en-US" dirty="0"/>
              <a:t>（聚焦网络）</a:t>
            </a:r>
            <a:endParaRPr lang="zh-CN" altLang="en-US" dirty="0"/>
          </a:p>
          <a:p>
            <a:r>
              <a:rPr lang="zh-CN" altLang="en-US" dirty="0"/>
              <a:t>角色：精细的</a:t>
            </a:r>
            <a:r>
              <a:rPr lang="en-US" altLang="zh-CN" dirty="0"/>
              <a:t>“</a:t>
            </a:r>
            <a:r>
              <a:rPr lang="zh-CN" altLang="en-US" dirty="0"/>
              <a:t>执行者</a:t>
            </a:r>
            <a:r>
              <a:rPr lang="en-US" altLang="zh-CN" dirty="0"/>
              <a:t>”</a:t>
            </a:r>
            <a:r>
              <a:rPr lang="zh-CN" altLang="en-US" dirty="0"/>
              <a:t>。</a:t>
            </a:r>
            <a:endParaRPr lang="en-US" altLang="zh-CN" dirty="0"/>
          </a:p>
          <a:p>
            <a:r>
              <a:rPr lang="zh-CN" altLang="en-US" dirty="0"/>
              <a:t>工作：接收</a:t>
            </a:r>
            <a:r>
              <a:rPr lang="en-US" altLang="zh-CN" dirty="0"/>
              <a:t>Base-Net</a:t>
            </a:r>
            <a:r>
              <a:rPr lang="zh-CN" altLang="en-US" dirty="0"/>
              <a:t>的细节特征，并在</a:t>
            </a:r>
            <a:r>
              <a:rPr lang="en-US" altLang="zh-CN" dirty="0"/>
              <a:t>Overview-Net</a:t>
            </a:r>
            <a:r>
              <a:rPr lang="zh-CN" altLang="en-US" dirty="0"/>
              <a:t>提供的上下文先验的全程引导下，对特征进行精细化处理和上采样，最终得到高质量的输出。</a:t>
            </a:r>
            <a:endParaRPr lang="en-US" altLang="zh-CN" dirty="0"/>
          </a:p>
          <a:p>
            <a:r>
              <a:rPr lang="zh-CN" altLang="en-US" dirty="0"/>
              <a:t>关键点：</a:t>
            </a:r>
            <a:endParaRPr lang="en-US" altLang="zh-CN" dirty="0"/>
          </a:p>
          <a:p>
            <a:r>
              <a:rPr lang="zh-CN" altLang="en-US" dirty="0"/>
              <a:t>更强大、更深：相比</a:t>
            </a:r>
            <a:r>
              <a:rPr lang="en-US" altLang="zh-CN" dirty="0"/>
              <a:t>Overview-Net</a:t>
            </a:r>
            <a:r>
              <a:rPr lang="zh-CN" altLang="en-US" dirty="0"/>
              <a:t>，它的结构更复杂，负责最终的高精度预测。</a:t>
            </a:r>
            <a:endParaRPr lang="en-US" altLang="zh-CN" dirty="0"/>
          </a:p>
          <a:p>
            <a:r>
              <a:rPr lang="zh-CN" altLang="en-US" dirty="0"/>
              <a:t>动态引导：上下文先验不仅作为输入，还深度参与</a:t>
            </a:r>
            <a:r>
              <a:rPr lang="en-US" altLang="zh-CN" dirty="0"/>
              <a:t>Focus-Net</a:t>
            </a:r>
            <a:r>
              <a:rPr lang="zh-CN" altLang="en-US" dirty="0"/>
              <a:t>内部的计算。</a:t>
            </a:r>
            <a:endParaRPr lang="zh-CN" alt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问题：传统卷积核的权重是静态的、固定的，在训练好后无论输入是什么，卷积核都不会改变。这限制了卷积感受野的大小，使其难以捕捉图像中远距离像素之间的关系（即长距离依赖）。</a:t>
            </a:r>
            <a:endParaRPr lang="en-US" altLang="zh-CN" dirty="0"/>
          </a:p>
          <a:p>
            <a:r>
              <a:rPr lang="zh-CN" altLang="en-US" dirty="0"/>
              <a:t>目标：创建一种动态卷积，其卷积核的权重能根据输入图像的内容实时生成。这样，在处理不同区域时，卷积核可以</a:t>
            </a:r>
            <a:r>
              <a:rPr lang="en-US" altLang="zh-CN" dirty="0"/>
              <a:t>“</a:t>
            </a:r>
            <a:r>
              <a:rPr lang="zh-CN" altLang="en-US" dirty="0"/>
              <a:t>智能地</a:t>
            </a:r>
            <a:r>
              <a:rPr lang="en-US" altLang="zh-CN" dirty="0"/>
              <a:t>”</a:t>
            </a:r>
            <a:r>
              <a:rPr lang="zh-CN" altLang="en-US" dirty="0"/>
              <a:t>融入全局上下文信息，从而具备长距离建模能力。</a:t>
            </a:r>
            <a:endParaRPr lang="zh-CN" altLang="en-US" dirty="0"/>
          </a:p>
          <a:p>
            <a:r>
              <a:rPr lang="en-US" altLang="zh-CN" dirty="0"/>
              <a:t>ContMix </a:t>
            </a:r>
            <a:r>
              <a:rPr lang="zh-CN" altLang="en-US" dirty="0"/>
              <a:t>的核心思想是：利用整个特征图的上下文信息，为特征图中的每一个位置（</a:t>
            </a:r>
            <a:r>
              <a:rPr lang="en-US" altLang="zh-CN" dirty="0"/>
              <a:t>Token</a:t>
            </a:r>
            <a:r>
              <a:rPr lang="zh-CN" altLang="en-US" dirty="0"/>
              <a:t>）动态地生成一个独一无二的卷积核。</a:t>
            </a:r>
            <a:endParaRPr lang="zh-CN" altLang="en-US" dirty="0"/>
          </a:p>
          <a:p>
            <a:endParaRPr lang="en-US" altLang="zh-CN" dirty="0"/>
          </a:p>
          <a:p>
            <a:r>
              <a:rPr lang="zh-CN" altLang="en-US" dirty="0"/>
              <a:t>整个过程可以分为两个主要阶段：</a:t>
            </a:r>
            <a:endParaRPr lang="zh-CN" altLang="en-US" dirty="0"/>
          </a:p>
          <a:p>
            <a:endParaRPr lang="en-US" altLang="zh-CN" dirty="0"/>
          </a:p>
          <a:p>
            <a:r>
              <a:rPr lang="zh-CN" altLang="en-US" dirty="0"/>
              <a:t>阶段一：</a:t>
            </a:r>
            <a:r>
              <a:rPr lang="en-US" altLang="zh-CN" dirty="0"/>
              <a:t>Token-wise </a:t>
            </a:r>
            <a:r>
              <a:rPr lang="zh-CN" altLang="en-US" dirty="0"/>
              <a:t>全局上下文表示</a:t>
            </a:r>
            <a:endParaRPr lang="zh-CN" altLang="en-US" dirty="0"/>
          </a:p>
          <a:p>
            <a:r>
              <a:rPr lang="zh-CN" altLang="en-US" dirty="0"/>
              <a:t>这一步的目的是计算每个位置与全局上下文区域的</a:t>
            </a:r>
            <a:r>
              <a:rPr lang="en-US" altLang="zh-CN" dirty="0"/>
              <a:t>“</a:t>
            </a:r>
            <a:r>
              <a:rPr lang="zh-CN" altLang="en-US" dirty="0"/>
              <a:t>亲疏关系</a:t>
            </a:r>
            <a:r>
              <a:rPr lang="en-US" altLang="zh-CN" dirty="0"/>
              <a:t>”</a:t>
            </a:r>
            <a:r>
              <a:rPr lang="zh-CN" altLang="en-US" dirty="0"/>
              <a:t>。</a:t>
            </a:r>
            <a:endParaRPr lang="en-US" altLang="zh-CN" dirty="0"/>
          </a:p>
          <a:p>
            <a:r>
              <a:rPr lang="zh-CN" altLang="en-US" dirty="0"/>
              <a:t>输入与变换：</a:t>
            </a:r>
            <a:endParaRPr lang="en-US" altLang="zh-CN" dirty="0"/>
          </a:p>
          <a:p>
            <a:r>
              <a:rPr lang="zh-CN" altLang="en-US" dirty="0"/>
              <a:t>输入特征图</a:t>
            </a:r>
            <a:r>
              <a:rPr lang="en-US" altLang="zh-CN" dirty="0"/>
              <a:t> X</a:t>
            </a:r>
            <a:r>
              <a:rPr lang="zh-CN" altLang="en-US" dirty="0"/>
              <a:t>，其形状为</a:t>
            </a:r>
            <a:r>
              <a:rPr lang="en-US" altLang="zh-CN" dirty="0"/>
              <a:t> [C, H, W]</a:t>
            </a:r>
            <a:r>
              <a:rPr lang="zh-CN" altLang="en-US" dirty="0"/>
              <a:t>。</a:t>
            </a:r>
            <a:endParaRPr lang="en-US" altLang="zh-CN" dirty="0"/>
          </a:p>
          <a:p>
            <a:r>
              <a:rPr lang="zh-CN" altLang="en-US" dirty="0"/>
              <a:t>通过一个</a:t>
            </a:r>
            <a:r>
              <a:rPr lang="en-US" altLang="zh-CN" dirty="0"/>
              <a:t>1x1</a:t>
            </a:r>
            <a:r>
              <a:rPr lang="zh-CN" altLang="en-US" dirty="0"/>
              <a:t>卷积</a:t>
            </a:r>
            <a:r>
              <a:rPr lang="en-US" altLang="zh-CN" dirty="0"/>
              <a:t> Wq </a:t>
            </a:r>
            <a:r>
              <a:rPr lang="zh-CN" altLang="en-US" dirty="0"/>
              <a:t>生成</a:t>
            </a:r>
            <a:r>
              <a:rPr lang="en-US" altLang="zh-CN" dirty="0"/>
              <a:t> Query</a:t>
            </a:r>
            <a:r>
              <a:rPr lang="zh-CN" altLang="en-US" dirty="0"/>
              <a:t>（</a:t>
            </a:r>
            <a:r>
              <a:rPr lang="en-US" altLang="zh-CN" dirty="0"/>
              <a:t>Q</a:t>
            </a:r>
            <a:r>
              <a:rPr lang="zh-CN" altLang="en-US" dirty="0"/>
              <a:t>），将其重塑为</a:t>
            </a:r>
            <a:r>
              <a:rPr lang="en-US" altLang="zh-CN" dirty="0"/>
              <a:t> [C, H*W]</a:t>
            </a:r>
            <a:r>
              <a:rPr lang="zh-CN" altLang="en-US" dirty="0"/>
              <a:t>。</a:t>
            </a:r>
            <a:r>
              <a:rPr lang="en-US" altLang="zh-CN" dirty="0"/>
              <a:t>Q </a:t>
            </a:r>
            <a:r>
              <a:rPr lang="zh-CN" altLang="en-US" dirty="0"/>
              <a:t>代表了所有需要被处理的位置。</a:t>
            </a:r>
            <a:endParaRPr lang="en-US" altLang="zh-CN" dirty="0"/>
          </a:p>
          <a:p>
            <a:r>
              <a:rPr lang="zh-CN" altLang="en-US" dirty="0"/>
              <a:t>对</a:t>
            </a:r>
            <a:r>
              <a:rPr lang="en-US" altLang="zh-CN" dirty="0"/>
              <a:t> X </a:t>
            </a:r>
            <a:r>
              <a:rPr lang="zh-CN" altLang="en-US" dirty="0"/>
              <a:t>进行自适应平均池化，将其下采样到一个固定的低分辨率</a:t>
            </a:r>
            <a:r>
              <a:rPr lang="en-US" altLang="zh-CN" dirty="0"/>
              <a:t> S x S</a:t>
            </a:r>
            <a:r>
              <a:rPr lang="zh-CN" altLang="en-US" dirty="0"/>
              <a:t>（例如</a:t>
            </a:r>
            <a:r>
              <a:rPr lang="en-US" altLang="zh-CN" dirty="0"/>
              <a:t>7x7</a:t>
            </a:r>
            <a:r>
              <a:rPr lang="zh-CN" altLang="en-US" dirty="0"/>
              <a:t>）。这</a:t>
            </a:r>
            <a:r>
              <a:rPr lang="en-US" altLang="zh-CN" dirty="0"/>
              <a:t> S x S </a:t>
            </a:r>
            <a:r>
              <a:rPr lang="zh-CN" altLang="en-US" dirty="0"/>
              <a:t>个点被视为</a:t>
            </a:r>
            <a:r>
              <a:rPr lang="en-US" altLang="zh-CN" dirty="0"/>
              <a:t> </a:t>
            </a:r>
            <a:r>
              <a:rPr lang="zh-CN" altLang="en-US" dirty="0"/>
              <a:t>区域中心，它们汇总了全局信息。</a:t>
            </a:r>
            <a:endParaRPr lang="en-US" altLang="zh-CN" dirty="0"/>
          </a:p>
          <a:p>
            <a:r>
              <a:rPr lang="zh-CN" altLang="en-US" dirty="0"/>
              <a:t>通过另一个</a:t>
            </a:r>
            <a:r>
              <a:rPr lang="en-US" altLang="zh-CN" dirty="0"/>
              <a:t>1x1</a:t>
            </a:r>
            <a:r>
              <a:rPr lang="zh-CN" altLang="en-US" dirty="0"/>
              <a:t>卷积</a:t>
            </a:r>
            <a:r>
              <a:rPr lang="en-US" altLang="zh-CN" dirty="0"/>
              <a:t> Wk </a:t>
            </a:r>
            <a:r>
              <a:rPr lang="zh-CN" altLang="en-US" dirty="0"/>
              <a:t>生成</a:t>
            </a:r>
            <a:r>
              <a:rPr lang="en-US" altLang="zh-CN" dirty="0"/>
              <a:t> Key</a:t>
            </a:r>
            <a:r>
              <a:rPr lang="zh-CN" altLang="en-US" dirty="0"/>
              <a:t>（</a:t>
            </a:r>
            <a:r>
              <a:rPr lang="en-US" altLang="zh-CN" dirty="0"/>
              <a:t>K</a:t>
            </a:r>
            <a:r>
              <a:rPr lang="zh-CN" altLang="en-US" dirty="0"/>
              <a:t>），将其重塑为</a:t>
            </a:r>
            <a:r>
              <a:rPr lang="en-US" altLang="zh-CN" dirty="0"/>
              <a:t> [C, S*S]</a:t>
            </a:r>
            <a:r>
              <a:rPr lang="zh-CN" altLang="en-US" dirty="0"/>
              <a:t>。</a:t>
            </a:r>
            <a:r>
              <a:rPr lang="en-US" altLang="zh-CN" dirty="0"/>
              <a:t>K </a:t>
            </a:r>
            <a:r>
              <a:rPr lang="zh-CN" altLang="en-US" dirty="0"/>
              <a:t>代表了这些区域中心的特征。</a:t>
            </a:r>
            <a:endParaRPr lang="en-US" altLang="zh-CN" dirty="0"/>
          </a:p>
          <a:p>
            <a:r>
              <a:rPr lang="zh-CN" altLang="en-US" dirty="0"/>
              <a:t>分组与亲和力计算：</a:t>
            </a:r>
            <a:endParaRPr lang="en-US" altLang="zh-CN" dirty="0"/>
          </a:p>
          <a:p>
            <a:r>
              <a:rPr lang="zh-CN" altLang="en-US" dirty="0"/>
              <a:t>将</a:t>
            </a:r>
            <a:r>
              <a:rPr lang="en-US" altLang="zh-CN" dirty="0"/>
              <a:t> Q </a:t>
            </a:r>
            <a:r>
              <a:rPr lang="zh-CN" altLang="en-US" dirty="0"/>
              <a:t>和</a:t>
            </a:r>
            <a:r>
              <a:rPr lang="en-US" altLang="zh-CN" dirty="0"/>
              <a:t> K </a:t>
            </a:r>
            <a:r>
              <a:rPr lang="zh-CN" altLang="en-US" dirty="0"/>
              <a:t>在通道维度上均匀分成</a:t>
            </a:r>
            <a:r>
              <a:rPr lang="en-US" altLang="zh-CN" dirty="0"/>
              <a:t> G </a:t>
            </a:r>
            <a:r>
              <a:rPr lang="zh-CN" altLang="en-US" dirty="0"/>
              <a:t>组（类似于多头注意力机制）。</a:t>
            </a:r>
            <a:endParaRPr lang="en-US" altLang="zh-CN" dirty="0"/>
          </a:p>
          <a:p>
            <a:r>
              <a:rPr lang="zh-CN" altLang="en-US" dirty="0"/>
              <a:t>对于每一组</a:t>
            </a:r>
            <a:r>
              <a:rPr lang="en-US" altLang="zh-CN" dirty="0"/>
              <a:t> g</a:t>
            </a:r>
            <a:r>
              <a:rPr lang="zh-CN" altLang="en-US" dirty="0"/>
              <a:t>，计算一个亲和力矩阵</a:t>
            </a:r>
            <a:r>
              <a:rPr lang="en-US" altLang="zh-CN" dirty="0"/>
              <a:t> Ag</a:t>
            </a:r>
            <a:r>
              <a:rPr lang="zh-CN" altLang="en-US" dirty="0"/>
              <a:t>：</a:t>
            </a:r>
            <a:endParaRPr lang="en-US" altLang="zh-CN" dirty="0"/>
          </a:p>
          <a:p>
            <a:r>
              <a:rPr lang="en-US" altLang="zh-CN" dirty="0"/>
              <a:t>Ag = Qg^T * Kg</a:t>
            </a:r>
            <a:endParaRPr lang="en-US" altLang="zh-CN" dirty="0"/>
          </a:p>
          <a:p>
            <a:r>
              <a:rPr lang="zh-CN" altLang="en-US" dirty="0"/>
              <a:t>解读：亲和力矩阵</a:t>
            </a:r>
            <a:r>
              <a:rPr lang="en-US" altLang="zh-CN" dirty="0"/>
              <a:t> Ag </a:t>
            </a:r>
            <a:r>
              <a:rPr lang="zh-CN" altLang="en-US" dirty="0"/>
              <a:t>的形状是</a:t>
            </a:r>
            <a:r>
              <a:rPr lang="en-US" altLang="zh-CN" dirty="0"/>
              <a:t> [H*W, S*S]</a:t>
            </a:r>
            <a:r>
              <a:rPr lang="zh-CN" altLang="en-US" dirty="0"/>
              <a:t>。其中的每一个元素</a:t>
            </a:r>
            <a:r>
              <a:rPr lang="en-US" altLang="zh-CN" dirty="0"/>
              <a:t> Ag[i, j] </a:t>
            </a:r>
            <a:r>
              <a:rPr lang="zh-CN" altLang="en-US" dirty="0"/>
              <a:t>表示了第</a:t>
            </a:r>
            <a:r>
              <a:rPr lang="en-US" altLang="zh-CN" dirty="0"/>
              <a:t> i </a:t>
            </a:r>
            <a:r>
              <a:rPr lang="zh-CN" altLang="en-US" dirty="0"/>
              <a:t>个空间位置与第</a:t>
            </a:r>
            <a:r>
              <a:rPr lang="en-US" altLang="zh-CN" dirty="0"/>
              <a:t> j </a:t>
            </a:r>
            <a:r>
              <a:rPr lang="zh-CN" altLang="en-US" dirty="0"/>
              <a:t>个区域中心的相似度（亲和力）。这个矩阵编码了每个位置与全局上下文的关系。</a:t>
            </a:r>
            <a:endParaRPr lang="zh-CN" altLang="en-US" dirty="0"/>
          </a:p>
          <a:p>
            <a:endParaRPr lang="en-US" altLang="zh-CN" dirty="0"/>
          </a:p>
          <a:p>
            <a:r>
              <a:rPr lang="zh-CN" altLang="en-US" dirty="0"/>
              <a:t>阶段二：</a:t>
            </a:r>
            <a:r>
              <a:rPr lang="en-US" altLang="zh-CN" dirty="0"/>
              <a:t>Token-wise </a:t>
            </a:r>
            <a:r>
              <a:rPr lang="zh-CN" altLang="en-US" dirty="0"/>
              <a:t>全局上下文混合</a:t>
            </a:r>
            <a:endParaRPr lang="zh-CN" altLang="en-US" dirty="0"/>
          </a:p>
          <a:p>
            <a:r>
              <a:rPr lang="zh-CN" altLang="en-US" dirty="0"/>
              <a:t>这一步的目的是将上一步计算出的亲和力关系，转化为动态卷积核的权重。</a:t>
            </a:r>
            <a:endParaRPr lang="en-US" altLang="zh-CN" dirty="0"/>
          </a:p>
          <a:p>
            <a:r>
              <a:rPr lang="zh-CN" altLang="en-US" dirty="0"/>
              <a:t>生成动态核权重：</a:t>
            </a:r>
            <a:endParaRPr lang="en-US" altLang="zh-CN" dirty="0"/>
          </a:p>
          <a:p>
            <a:r>
              <a:rPr lang="zh-CN" altLang="en-US" dirty="0"/>
              <a:t>定义一个可学习的线性层</a:t>
            </a:r>
            <a:r>
              <a:rPr lang="en-US" altLang="zh-CN" dirty="0"/>
              <a:t> Wd</a:t>
            </a:r>
            <a:r>
              <a:rPr lang="zh-CN" altLang="en-US" dirty="0"/>
              <a:t>，其形状为</a:t>
            </a:r>
            <a:r>
              <a:rPr lang="en-US" altLang="zh-CN" dirty="0"/>
              <a:t> [S*S, K*K]</a:t>
            </a:r>
            <a:r>
              <a:rPr lang="zh-CN" altLang="en-US" dirty="0"/>
              <a:t>（其中</a:t>
            </a:r>
            <a:r>
              <a:rPr lang="en-US" altLang="zh-CN" dirty="0"/>
              <a:t> K </a:t>
            </a:r>
            <a:r>
              <a:rPr lang="zh-CN" altLang="en-US" dirty="0"/>
              <a:t>是目标动态卷积核的尺寸，如</a:t>
            </a:r>
            <a:r>
              <a:rPr lang="en-US" altLang="zh-CN" dirty="0"/>
              <a:t>5</a:t>
            </a:r>
            <a:r>
              <a:rPr lang="zh-CN" altLang="en-US" dirty="0"/>
              <a:t>或</a:t>
            </a:r>
            <a:r>
              <a:rPr lang="en-US" altLang="zh-CN" dirty="0"/>
              <a:t>7</a:t>
            </a:r>
            <a:r>
              <a:rPr lang="zh-CN" altLang="en-US" dirty="0"/>
              <a:t>）。</a:t>
            </a:r>
            <a:endParaRPr lang="en-US" altLang="zh-CN" dirty="0"/>
          </a:p>
          <a:p>
            <a:r>
              <a:rPr lang="zh-CN" altLang="en-US" dirty="0"/>
              <a:t>对每一组的亲和力矩阵</a:t>
            </a:r>
            <a:r>
              <a:rPr lang="en-US" altLang="zh-CN" dirty="0"/>
              <a:t> Ag</a:t>
            </a:r>
            <a:r>
              <a:rPr lang="zh-CN" altLang="en-US" dirty="0"/>
              <a:t>，进行矩阵乘法：</a:t>
            </a:r>
            <a:r>
              <a:rPr lang="en-US" altLang="zh-CN" dirty="0"/>
              <a:t>Dg = Ag * Wd</a:t>
            </a:r>
            <a:r>
              <a:rPr lang="zh-CN" altLang="en-US" dirty="0"/>
              <a:t>。</a:t>
            </a:r>
            <a:endParaRPr lang="en-US" altLang="zh-CN" dirty="0"/>
          </a:p>
          <a:p>
            <a:r>
              <a:rPr lang="zh-CN" altLang="en-US" dirty="0"/>
              <a:t>解读：这个操作可以理解为，利用亲和力值作为权重，对</a:t>
            </a:r>
            <a:r>
              <a:rPr lang="en-US" altLang="zh-CN" dirty="0"/>
              <a:t> Wd </a:t>
            </a:r>
            <a:r>
              <a:rPr lang="zh-CN" altLang="en-US" dirty="0"/>
              <a:t>中基核的</a:t>
            </a:r>
            <a:r>
              <a:rPr lang="en-US" altLang="zh-CN" dirty="0"/>
              <a:t> S*S </a:t>
            </a:r>
            <a:r>
              <a:rPr lang="zh-CN" altLang="en-US" dirty="0"/>
              <a:t>个分量进行线性组合，从而为每个位置</a:t>
            </a:r>
            <a:r>
              <a:rPr lang="en-US" altLang="zh-CN" dirty="0"/>
              <a:t> i </a:t>
            </a:r>
            <a:r>
              <a:rPr lang="zh-CN" altLang="en-US" dirty="0"/>
              <a:t>生成一个独一无二的、长度为</a:t>
            </a:r>
            <a:r>
              <a:rPr lang="en-US" altLang="zh-CN" dirty="0"/>
              <a:t> K*K </a:t>
            </a:r>
            <a:r>
              <a:rPr lang="zh-CN" altLang="en-US" dirty="0"/>
              <a:t>的卷积核权重向量。</a:t>
            </a:r>
            <a:endParaRPr lang="en-US" altLang="zh-CN" dirty="0"/>
          </a:p>
          <a:p>
            <a:r>
              <a:rPr lang="zh-CN" altLang="en-US" dirty="0"/>
              <a:t>然后对</a:t>
            </a:r>
            <a:r>
              <a:rPr lang="en-US" altLang="zh-CN" dirty="0"/>
              <a:t> Dg </a:t>
            </a:r>
            <a:r>
              <a:rPr lang="zh-CN" altLang="en-US" dirty="0"/>
              <a:t>的每一行应用</a:t>
            </a:r>
            <a:r>
              <a:rPr lang="en-US" altLang="zh-CN" dirty="0"/>
              <a:t> softmax </a:t>
            </a:r>
            <a:r>
              <a:rPr lang="zh-CN" altLang="en-US" dirty="0"/>
              <a:t>函数进行归一化，确保生成的动态核权重稳定且可解释。</a:t>
            </a:r>
            <a:endParaRPr lang="en-US" altLang="zh-CN" dirty="0"/>
          </a:p>
          <a:p>
            <a:r>
              <a:rPr lang="zh-CN" altLang="en-US" dirty="0"/>
              <a:t>应用动态卷积：</a:t>
            </a:r>
            <a:endParaRPr lang="en-US" altLang="zh-CN" dirty="0"/>
          </a:p>
          <a:p>
            <a:r>
              <a:rPr lang="zh-CN" altLang="en-US" dirty="0"/>
              <a:t>将</a:t>
            </a:r>
            <a:r>
              <a:rPr lang="en-US" altLang="zh-CN" dirty="0"/>
              <a:t> Dg </a:t>
            </a:r>
            <a:r>
              <a:rPr lang="zh-CN" altLang="en-US" dirty="0"/>
              <a:t>的每一行重塑成</a:t>
            </a:r>
            <a:r>
              <a:rPr lang="en-US" altLang="zh-CN" dirty="0"/>
              <a:t> K x K </a:t>
            </a:r>
            <a:r>
              <a:rPr lang="zh-CN" altLang="en-US" dirty="0"/>
              <a:t>的卷积核。</a:t>
            </a:r>
            <a:endParaRPr lang="en-US" altLang="zh-CN" dirty="0"/>
          </a:p>
          <a:p>
            <a:r>
              <a:rPr lang="zh-CN" altLang="en-US" dirty="0"/>
              <a:t>将输入特征图</a:t>
            </a:r>
            <a:r>
              <a:rPr lang="en-US" altLang="zh-CN" dirty="0"/>
              <a:t> X </a:t>
            </a:r>
            <a:r>
              <a:rPr lang="zh-CN" altLang="en-US" dirty="0"/>
              <a:t>的通道也分成</a:t>
            </a:r>
            <a:r>
              <a:rPr lang="en-US" altLang="zh-CN" dirty="0"/>
              <a:t> G </a:t>
            </a:r>
            <a:r>
              <a:rPr lang="zh-CN" altLang="en-US" dirty="0"/>
              <a:t>组。</a:t>
            </a:r>
            <a:endParaRPr lang="en-US" altLang="zh-CN" dirty="0"/>
          </a:p>
          <a:p>
            <a:r>
              <a:rPr lang="zh-CN" altLang="en-US" dirty="0"/>
              <a:t>对于第</a:t>
            </a:r>
            <a:r>
              <a:rPr lang="en-US" altLang="zh-CN" dirty="0"/>
              <a:t> g </a:t>
            </a:r>
            <a:r>
              <a:rPr lang="zh-CN" altLang="en-US" dirty="0"/>
              <a:t>组特征，使用由第</a:t>
            </a:r>
            <a:r>
              <a:rPr lang="en-US" altLang="zh-CN" dirty="0"/>
              <a:t> g </a:t>
            </a:r>
            <a:r>
              <a:rPr lang="zh-CN" altLang="en-US" dirty="0"/>
              <a:t>组动态生成的这一组</a:t>
            </a:r>
            <a:r>
              <a:rPr lang="en-US" altLang="zh-CN" dirty="0"/>
              <a:t> H*W </a:t>
            </a:r>
            <a:r>
              <a:rPr lang="zh-CN" altLang="en-US" dirty="0"/>
              <a:t>个卷积核，以滑动窗口的方式执行卷积。这意味着每个位置都使用为其定制的核与周围的特征进行计算，从而将全局上下文信息注入到输出中。</a:t>
            </a:r>
            <a:endParaRPr lang="zh-CN" alt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1. </a:t>
            </a:r>
            <a:r>
              <a:rPr lang="zh-CN" altLang="en-US" dirty="0"/>
              <a:t>强大的局部特征提取与层次化表示能力</a:t>
            </a:r>
            <a:endParaRPr lang="zh-CN" altLang="en-US" dirty="0"/>
          </a:p>
          <a:p>
            <a:r>
              <a:rPr lang="zh-CN" altLang="en-US" dirty="0"/>
              <a:t>体现：</a:t>
            </a:r>
            <a:endParaRPr lang="en-US" altLang="zh-CN" dirty="0"/>
          </a:p>
          <a:p>
            <a:r>
              <a:rPr lang="en-US" altLang="zh-CN" dirty="0"/>
              <a:t>Base-Net </a:t>
            </a:r>
            <a:r>
              <a:rPr lang="zh-CN" altLang="en-US" dirty="0"/>
              <a:t>通过卷积和下采样，逐步从像素中提取边缘、纹理等低级特征，并组合成物体的部分等中级特征。</a:t>
            </a:r>
            <a:endParaRPr lang="en-US" altLang="zh-CN" dirty="0"/>
          </a:p>
          <a:p>
            <a:r>
              <a:rPr lang="en-US" altLang="zh-CN" dirty="0"/>
              <a:t>WeConv</a:t>
            </a:r>
            <a:r>
              <a:rPr lang="zh-CN" altLang="en-US" dirty="0"/>
              <a:t>模块</a:t>
            </a:r>
            <a:r>
              <a:rPr lang="en-US" altLang="zh-CN" dirty="0"/>
              <a:t> </a:t>
            </a:r>
            <a:r>
              <a:rPr lang="zh-CN" altLang="en-US" dirty="0"/>
              <a:t>本身就是</a:t>
            </a:r>
            <a:r>
              <a:rPr lang="en-US" altLang="zh-CN" dirty="0"/>
              <a:t>CNN</a:t>
            </a:r>
            <a:r>
              <a:rPr lang="zh-CN" altLang="en-US" dirty="0"/>
              <a:t>层，它在小波域内对低频（</a:t>
            </a:r>
            <a:r>
              <a:rPr lang="en-US" altLang="zh-CN" dirty="0"/>
              <a:t>LL</a:t>
            </a:r>
            <a:r>
              <a:rPr lang="zh-CN" altLang="en-US" dirty="0"/>
              <a:t>）</a:t>
            </a:r>
            <a:r>
              <a:rPr lang="en-US" altLang="zh-CN" dirty="0"/>
              <a:t> </a:t>
            </a:r>
            <a:r>
              <a:rPr lang="zh-CN" altLang="en-US" dirty="0"/>
              <a:t>和高频（</a:t>
            </a:r>
            <a:r>
              <a:rPr lang="en-US" altLang="zh-CN" dirty="0"/>
              <a:t>LH, HL, HH</a:t>
            </a:r>
            <a:r>
              <a:rPr lang="zh-CN" altLang="en-US" dirty="0"/>
              <a:t>）</a:t>
            </a:r>
            <a:r>
              <a:rPr lang="en-US" altLang="zh-CN" dirty="0"/>
              <a:t> </a:t>
            </a:r>
            <a:r>
              <a:rPr lang="zh-CN" altLang="en-US" dirty="0"/>
              <a:t>子带分别进行卷积操作。这意味着</a:t>
            </a:r>
            <a:r>
              <a:rPr lang="en-US" altLang="zh-CN" dirty="0"/>
              <a:t>CNN</a:t>
            </a:r>
            <a:r>
              <a:rPr lang="zh-CN" altLang="en-US" dirty="0"/>
              <a:t>能专门学习如何过滤和增强不同频率、不同方向（水平、垂直、对角线）的特征信息。</a:t>
            </a:r>
            <a:endParaRPr lang="en-US" altLang="zh-CN" dirty="0"/>
          </a:p>
          <a:p>
            <a:r>
              <a:rPr lang="zh-CN" altLang="en-US" dirty="0"/>
              <a:t>优势：</a:t>
            </a:r>
            <a:r>
              <a:rPr lang="en-US" altLang="zh-CN" dirty="0"/>
              <a:t>CNN</a:t>
            </a:r>
            <a:r>
              <a:rPr lang="zh-CN" altLang="en-US" dirty="0"/>
              <a:t>的卷积核充当了局部特征的探测器，通过堆叠卷积层，网络能够自动构建从低级到高级的层次化特征表示。这对于理解图像内容并决定</a:t>
            </a:r>
            <a:r>
              <a:rPr lang="en-US" altLang="zh-CN" dirty="0"/>
              <a:t>“</a:t>
            </a:r>
            <a:r>
              <a:rPr lang="zh-CN" altLang="en-US" dirty="0"/>
              <a:t>哪些信息需要保留，哪些可以丢弃</a:t>
            </a:r>
            <a:r>
              <a:rPr lang="en-US" altLang="zh-CN" dirty="0"/>
              <a:t>”</a:t>
            </a:r>
            <a:r>
              <a:rPr lang="zh-CN" altLang="en-US" dirty="0"/>
              <a:t>至关重要。</a:t>
            </a:r>
            <a:endParaRPr lang="zh-CN" altLang="en-US" dirty="0"/>
          </a:p>
          <a:p>
            <a:endParaRPr lang="zh-CN" altLang="en-US" dirty="0"/>
          </a:p>
          <a:p>
            <a:r>
              <a:rPr lang="en-US" altLang="zh-CN" dirty="0"/>
              <a:t>2. </a:t>
            </a:r>
            <a:r>
              <a:rPr lang="zh-CN" altLang="en-US" dirty="0"/>
              <a:t>对平移不变性的内置偏置</a:t>
            </a:r>
            <a:endParaRPr lang="zh-CN" altLang="en-US" dirty="0"/>
          </a:p>
          <a:p>
            <a:r>
              <a:rPr lang="zh-CN" altLang="en-US" dirty="0"/>
              <a:t>体现：无论图像中的物体（如一个纹理、一个边缘）出现在哪个位置，</a:t>
            </a:r>
            <a:r>
              <a:rPr lang="en-US" altLang="zh-CN" dirty="0"/>
              <a:t>CNN</a:t>
            </a:r>
            <a:r>
              <a:rPr lang="zh-CN" altLang="en-US" dirty="0"/>
              <a:t>的卷积核都能以同样的方式对其进行响应。这一特性在压缩中至关重要，因为图像内容在空间上是动态变化的。</a:t>
            </a:r>
            <a:endParaRPr lang="en-US" altLang="zh-CN" dirty="0"/>
          </a:p>
          <a:p>
            <a:r>
              <a:rPr lang="zh-CN" altLang="en-US" dirty="0"/>
              <a:t>优势：</a:t>
            </a:r>
            <a:endParaRPr lang="en-US" altLang="zh-CN" dirty="0"/>
          </a:p>
          <a:p>
            <a:r>
              <a:rPr lang="zh-CN" altLang="en-US" dirty="0"/>
              <a:t>使得训练出的模型具有极强的泛化能力，一个在图像左上角学到的</a:t>
            </a:r>
            <a:r>
              <a:rPr lang="en-US" altLang="zh-CN" dirty="0"/>
              <a:t>“</a:t>
            </a:r>
            <a:r>
              <a:rPr lang="zh-CN" altLang="en-US" dirty="0"/>
              <a:t>边缘</a:t>
            </a:r>
            <a:r>
              <a:rPr lang="en-US" altLang="zh-CN" dirty="0"/>
              <a:t>”</a:t>
            </a:r>
            <a:r>
              <a:rPr lang="zh-CN" altLang="en-US" dirty="0"/>
              <a:t>特征，同样适用于右下角的边缘。</a:t>
            </a:r>
            <a:endParaRPr lang="en-US" altLang="zh-CN" dirty="0"/>
          </a:p>
          <a:p>
            <a:r>
              <a:rPr lang="zh-CN" altLang="en-US" dirty="0"/>
              <a:t>在熵编码中，这意味着模型可以为不同位置但具有相似统计特性的特征学习一个统一的、高效的概率分布模型，而不需要为每个位置都学习一个独特的模型。</a:t>
            </a:r>
            <a:endParaRPr lang="zh-CN" altLang="en-US" dirty="0"/>
          </a:p>
          <a:p>
            <a:endParaRPr lang="zh-CN" altLang="en-US" dirty="0"/>
          </a:p>
          <a:p>
            <a:r>
              <a:rPr lang="en-US" altLang="zh-CN" dirty="0"/>
              <a:t>3. </a:t>
            </a:r>
            <a:r>
              <a:rPr lang="zh-CN" altLang="en-US" dirty="0"/>
              <a:t>参数共享带来的高效率</a:t>
            </a:r>
            <a:endParaRPr lang="zh-CN" altLang="en-US" dirty="0"/>
          </a:p>
          <a:p>
            <a:r>
              <a:rPr lang="zh-CN" altLang="en-US" dirty="0"/>
              <a:t>体现：在整个网络中，同一个卷积核在输入特征图的不同位置上滑动并重复使用。</a:t>
            </a:r>
            <a:endParaRPr lang="en-US" altLang="zh-CN" dirty="0"/>
          </a:p>
          <a:p>
            <a:r>
              <a:rPr lang="zh-CN" altLang="en-US" dirty="0"/>
              <a:t>优势：</a:t>
            </a:r>
            <a:endParaRPr lang="en-US" altLang="zh-CN" dirty="0"/>
          </a:p>
          <a:p>
            <a:r>
              <a:rPr lang="zh-CN" altLang="en-US" dirty="0"/>
              <a:t>大幅减少参数量：相比于全连接层，</a:t>
            </a:r>
            <a:r>
              <a:rPr lang="en-US" altLang="zh-CN" dirty="0"/>
              <a:t>CNN</a:t>
            </a:r>
            <a:r>
              <a:rPr lang="zh-CN" altLang="en-US" dirty="0"/>
              <a:t>的参数量极少，这本身就降低了模型的存储开销</a:t>
            </a:r>
            <a:r>
              <a:rPr lang="en-US" altLang="zh-CN" dirty="0"/>
              <a:t>——</a:t>
            </a:r>
            <a:r>
              <a:rPr lang="zh-CN" altLang="en-US" dirty="0"/>
              <a:t>这对于一个压缩模型来说是双重好处（模型自身也很</a:t>
            </a:r>
            <a:r>
              <a:rPr lang="en-US" altLang="zh-CN" dirty="0"/>
              <a:t>“</a:t>
            </a:r>
            <a:r>
              <a:rPr lang="zh-CN" altLang="en-US" dirty="0"/>
              <a:t>轻</a:t>
            </a:r>
            <a:r>
              <a:rPr lang="en-US" altLang="zh-CN" dirty="0"/>
              <a:t>”</a:t>
            </a:r>
            <a:r>
              <a:rPr lang="zh-CN" altLang="en-US" dirty="0"/>
              <a:t>）。</a:t>
            </a:r>
            <a:endParaRPr lang="en-US" altLang="zh-CN" dirty="0"/>
          </a:p>
          <a:p>
            <a:r>
              <a:rPr lang="zh-CN" altLang="en-US" dirty="0"/>
              <a:t>计算高效：卷积操作高度优化，非常适合在</a:t>
            </a:r>
            <a:r>
              <a:rPr lang="en-US" altLang="zh-CN" dirty="0"/>
              <a:t>GPU</a:t>
            </a:r>
            <a:r>
              <a:rPr lang="zh-CN" altLang="en-US" dirty="0"/>
              <a:t>等并行硬件上执行，这使得即使复杂的编码</a:t>
            </a:r>
            <a:r>
              <a:rPr lang="en-US" altLang="zh-CN" dirty="0"/>
              <a:t>-</a:t>
            </a:r>
            <a:r>
              <a:rPr lang="zh-CN" altLang="en-US" dirty="0"/>
              <a:t>解码过程也能在合理时间内完成。</a:t>
            </a:r>
            <a:endParaRPr lang="zh-CN" altLang="en-US" dirty="0"/>
          </a:p>
          <a:p>
            <a:endParaRPr lang="zh-CN" altLang="en-US" dirty="0"/>
          </a:p>
          <a:p>
            <a:endParaRPr lang="zh-CN" alt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它通过将局部性和平移不变性这两个关于图像世界的黄金法则，直接内置于其架构之中，使得模型：</a:t>
            </a:r>
            <a:endParaRPr lang="en-US" altLang="zh-CN" dirty="0"/>
          </a:p>
          <a:p>
            <a:r>
              <a:rPr lang="zh-CN" altLang="en-US" dirty="0"/>
              <a:t>目标明确：知道要学什么（局部特征）。</a:t>
            </a:r>
            <a:endParaRPr lang="en-US" altLang="zh-CN" dirty="0"/>
          </a:p>
          <a:p>
            <a:r>
              <a:rPr lang="zh-CN" altLang="en-US" dirty="0"/>
              <a:t>方法高效：知道怎么学最省力（参数共享）。</a:t>
            </a:r>
            <a:endParaRPr lang="en-US" altLang="zh-CN" dirty="0"/>
          </a:p>
          <a:p>
            <a:r>
              <a:rPr lang="zh-CN" altLang="en-US" dirty="0"/>
              <a:t>泛化力强：学到的知识随处可用（平移不变）。</a:t>
            </a:r>
            <a:endParaRPr lang="zh-CN" altLang="en-US" dirty="0"/>
          </a:p>
          <a:p>
            <a:r>
              <a:rPr lang="zh-CN" altLang="en-US" dirty="0"/>
              <a:t>因此，相比于</a:t>
            </a:r>
            <a:r>
              <a:rPr lang="en-US" altLang="zh-CN" dirty="0"/>
              <a:t>“</a:t>
            </a:r>
            <a:r>
              <a:rPr lang="zh-CN" altLang="en-US" dirty="0"/>
              <a:t>漫无目的</a:t>
            </a:r>
            <a:r>
              <a:rPr lang="en-US" altLang="zh-CN" dirty="0"/>
              <a:t>”</a:t>
            </a:r>
            <a:r>
              <a:rPr lang="zh-CN" altLang="en-US" dirty="0"/>
              <a:t>的全连接网络，</a:t>
            </a:r>
            <a:r>
              <a:rPr lang="en-US" altLang="zh-CN" dirty="0"/>
              <a:t>CNN</a:t>
            </a:r>
            <a:r>
              <a:rPr lang="zh-CN" altLang="en-US" dirty="0"/>
              <a:t>在图像任务上，尤其是在数据量不那么充裕的情况下，能够以更少的代价、更快的速度，达到更好的性能。</a:t>
            </a:r>
            <a:endParaRPr lang="zh-CN" altLang="en-US" dirty="0"/>
          </a:p>
          <a:p>
            <a:endParaRPr lang="en-US" altLang="zh-CN" dirty="0"/>
          </a:p>
          <a:p>
            <a:endParaRPr lang="en-US" altLang="zh-CN"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1. </a:t>
            </a:r>
            <a:r>
              <a:rPr lang="zh-CN" altLang="en-US" dirty="0"/>
              <a:t>强大的局部特征提取与层次化表示能力</a:t>
            </a:r>
            <a:endParaRPr lang="zh-CN" altLang="en-US" dirty="0"/>
          </a:p>
          <a:p>
            <a:r>
              <a:rPr lang="zh-CN" altLang="en-US" dirty="0"/>
              <a:t>体现：</a:t>
            </a:r>
            <a:endParaRPr lang="en-US" altLang="zh-CN" dirty="0"/>
          </a:p>
          <a:p>
            <a:r>
              <a:rPr lang="en-US" altLang="zh-CN" dirty="0"/>
              <a:t>Base-Net </a:t>
            </a:r>
            <a:r>
              <a:rPr lang="zh-CN" altLang="en-US" dirty="0"/>
              <a:t>通过卷积和下采样，逐步从像素中提取边缘、纹理等低级特征，并组合成物体的部分等中级特征。</a:t>
            </a:r>
            <a:endParaRPr lang="en-US" altLang="zh-CN" dirty="0"/>
          </a:p>
          <a:p>
            <a:r>
              <a:rPr lang="en-US" altLang="zh-CN" dirty="0"/>
              <a:t>WeConv</a:t>
            </a:r>
            <a:r>
              <a:rPr lang="zh-CN" altLang="en-US" dirty="0"/>
              <a:t>模块</a:t>
            </a:r>
            <a:r>
              <a:rPr lang="en-US" altLang="zh-CN" dirty="0"/>
              <a:t> </a:t>
            </a:r>
            <a:r>
              <a:rPr lang="zh-CN" altLang="en-US" dirty="0"/>
              <a:t>本身就是</a:t>
            </a:r>
            <a:r>
              <a:rPr lang="en-US" altLang="zh-CN" dirty="0"/>
              <a:t>CNN</a:t>
            </a:r>
            <a:r>
              <a:rPr lang="zh-CN" altLang="en-US" dirty="0"/>
              <a:t>层，它在小波域内对低频（</a:t>
            </a:r>
            <a:r>
              <a:rPr lang="en-US" altLang="zh-CN" dirty="0"/>
              <a:t>LL</a:t>
            </a:r>
            <a:r>
              <a:rPr lang="zh-CN" altLang="en-US" dirty="0"/>
              <a:t>）</a:t>
            </a:r>
            <a:r>
              <a:rPr lang="en-US" altLang="zh-CN" dirty="0"/>
              <a:t> </a:t>
            </a:r>
            <a:r>
              <a:rPr lang="zh-CN" altLang="en-US" dirty="0"/>
              <a:t>和高频（</a:t>
            </a:r>
            <a:r>
              <a:rPr lang="en-US" altLang="zh-CN" dirty="0"/>
              <a:t>LH, HL, HH</a:t>
            </a:r>
            <a:r>
              <a:rPr lang="zh-CN" altLang="en-US" dirty="0"/>
              <a:t>）</a:t>
            </a:r>
            <a:r>
              <a:rPr lang="en-US" altLang="zh-CN" dirty="0"/>
              <a:t> </a:t>
            </a:r>
            <a:r>
              <a:rPr lang="zh-CN" altLang="en-US" dirty="0"/>
              <a:t>子带分别进行卷积操作。这意味着</a:t>
            </a:r>
            <a:r>
              <a:rPr lang="en-US" altLang="zh-CN" dirty="0"/>
              <a:t>CNN</a:t>
            </a:r>
            <a:r>
              <a:rPr lang="zh-CN" altLang="en-US" dirty="0"/>
              <a:t>能专门学习如何过滤和增强不同频率、不同方向（水平、垂直、对角线）的特征信息。</a:t>
            </a:r>
            <a:endParaRPr lang="en-US" altLang="zh-CN" dirty="0"/>
          </a:p>
          <a:p>
            <a:r>
              <a:rPr lang="zh-CN" altLang="en-US" dirty="0"/>
              <a:t>优势：</a:t>
            </a:r>
            <a:r>
              <a:rPr lang="en-US" altLang="zh-CN" dirty="0"/>
              <a:t>CNN</a:t>
            </a:r>
            <a:r>
              <a:rPr lang="zh-CN" altLang="en-US" dirty="0"/>
              <a:t>的卷积核充当了局部特征的探测器，通过堆叠卷积层，网络能够自动构建从低级到高级的层次化特征表示。这对于理解图像内容并决定</a:t>
            </a:r>
            <a:r>
              <a:rPr lang="en-US" altLang="zh-CN" dirty="0"/>
              <a:t>“</a:t>
            </a:r>
            <a:r>
              <a:rPr lang="zh-CN" altLang="en-US" dirty="0"/>
              <a:t>哪些信息需要保留，哪些可以丢弃</a:t>
            </a:r>
            <a:r>
              <a:rPr lang="en-US" altLang="zh-CN" dirty="0"/>
              <a:t>”</a:t>
            </a:r>
            <a:r>
              <a:rPr lang="zh-CN" altLang="en-US" dirty="0"/>
              <a:t>至关重要。</a:t>
            </a:r>
            <a:endParaRPr lang="zh-CN" altLang="en-US" dirty="0"/>
          </a:p>
          <a:p>
            <a:endParaRPr lang="zh-CN" altLang="en-US" dirty="0"/>
          </a:p>
          <a:p>
            <a:r>
              <a:rPr lang="en-US" altLang="zh-CN" dirty="0"/>
              <a:t>2. </a:t>
            </a:r>
            <a:r>
              <a:rPr lang="zh-CN" altLang="en-US" dirty="0"/>
              <a:t>对平移不变性的内置偏置</a:t>
            </a:r>
            <a:endParaRPr lang="zh-CN" altLang="en-US" dirty="0"/>
          </a:p>
          <a:p>
            <a:r>
              <a:rPr lang="zh-CN" altLang="en-US" dirty="0"/>
              <a:t>体现：无论图像中的物体（如一个纹理、一个边缘）出现在哪个位置，</a:t>
            </a:r>
            <a:r>
              <a:rPr lang="en-US" altLang="zh-CN" dirty="0"/>
              <a:t>CNN</a:t>
            </a:r>
            <a:r>
              <a:rPr lang="zh-CN" altLang="en-US" dirty="0"/>
              <a:t>的卷积核都能以同样的方式对其进行响应。这一特性在压缩中至关重要，因为图像内容在空间上是动态变化的。</a:t>
            </a:r>
            <a:endParaRPr lang="en-US" altLang="zh-CN" dirty="0"/>
          </a:p>
          <a:p>
            <a:r>
              <a:rPr lang="zh-CN" altLang="en-US" dirty="0"/>
              <a:t>优势：</a:t>
            </a:r>
            <a:endParaRPr lang="en-US" altLang="zh-CN" dirty="0"/>
          </a:p>
          <a:p>
            <a:r>
              <a:rPr lang="zh-CN" altLang="en-US" dirty="0"/>
              <a:t>使得训练出的模型具有极强的泛化能力，一个在图像左上角学到的</a:t>
            </a:r>
            <a:r>
              <a:rPr lang="en-US" altLang="zh-CN" dirty="0"/>
              <a:t>“</a:t>
            </a:r>
            <a:r>
              <a:rPr lang="zh-CN" altLang="en-US" dirty="0"/>
              <a:t>边缘</a:t>
            </a:r>
            <a:r>
              <a:rPr lang="en-US" altLang="zh-CN" dirty="0"/>
              <a:t>”</a:t>
            </a:r>
            <a:r>
              <a:rPr lang="zh-CN" altLang="en-US" dirty="0"/>
              <a:t>特征，同样适用于右下角的边缘。</a:t>
            </a:r>
            <a:endParaRPr lang="en-US" altLang="zh-CN" dirty="0"/>
          </a:p>
          <a:p>
            <a:r>
              <a:rPr lang="zh-CN" altLang="en-US" dirty="0"/>
              <a:t>在熵编码中，这意味着模型可以为不同位置但具有相似统计特性的特征学习一个统一的、高效的概率分布模型，而不需要为每个位置都学习一个独特的模型。</a:t>
            </a:r>
            <a:endParaRPr lang="zh-CN" altLang="en-US" dirty="0"/>
          </a:p>
          <a:p>
            <a:endParaRPr lang="zh-CN" altLang="en-US" dirty="0"/>
          </a:p>
          <a:p>
            <a:r>
              <a:rPr lang="en-US" altLang="zh-CN" dirty="0"/>
              <a:t>3. </a:t>
            </a:r>
            <a:r>
              <a:rPr lang="zh-CN" altLang="en-US" dirty="0"/>
              <a:t>参数共享带来的高效率</a:t>
            </a:r>
            <a:endParaRPr lang="zh-CN" altLang="en-US" dirty="0"/>
          </a:p>
          <a:p>
            <a:r>
              <a:rPr lang="zh-CN" altLang="en-US" dirty="0"/>
              <a:t>体现：在整个网络中，同一个卷积核在输入特征图的不同位置上滑动并重复使用。</a:t>
            </a:r>
            <a:endParaRPr lang="en-US" altLang="zh-CN" dirty="0"/>
          </a:p>
          <a:p>
            <a:r>
              <a:rPr lang="zh-CN" altLang="en-US" dirty="0"/>
              <a:t>优势：</a:t>
            </a:r>
            <a:endParaRPr lang="en-US" altLang="zh-CN" dirty="0"/>
          </a:p>
          <a:p>
            <a:r>
              <a:rPr lang="zh-CN" altLang="en-US" dirty="0"/>
              <a:t>大幅减少参数量：相比于全连接层，</a:t>
            </a:r>
            <a:r>
              <a:rPr lang="en-US" altLang="zh-CN" dirty="0"/>
              <a:t>CNN</a:t>
            </a:r>
            <a:r>
              <a:rPr lang="zh-CN" altLang="en-US" dirty="0"/>
              <a:t>的参数量极少，这本身就降低了模型的存储开销</a:t>
            </a:r>
            <a:r>
              <a:rPr lang="en-US" altLang="zh-CN" dirty="0"/>
              <a:t>——</a:t>
            </a:r>
            <a:r>
              <a:rPr lang="zh-CN" altLang="en-US" dirty="0"/>
              <a:t>这对于一个压缩模型来说是双重好处（模型自身也很</a:t>
            </a:r>
            <a:r>
              <a:rPr lang="en-US" altLang="zh-CN" dirty="0"/>
              <a:t>“</a:t>
            </a:r>
            <a:r>
              <a:rPr lang="zh-CN" altLang="en-US" dirty="0"/>
              <a:t>轻</a:t>
            </a:r>
            <a:r>
              <a:rPr lang="en-US" altLang="zh-CN" dirty="0"/>
              <a:t>”</a:t>
            </a:r>
            <a:r>
              <a:rPr lang="zh-CN" altLang="en-US" dirty="0"/>
              <a:t>）。</a:t>
            </a:r>
            <a:endParaRPr lang="en-US" altLang="zh-CN" dirty="0"/>
          </a:p>
          <a:p>
            <a:r>
              <a:rPr lang="zh-CN" altLang="en-US" dirty="0"/>
              <a:t>计算高效：卷积操作高度优化，非常适合在</a:t>
            </a:r>
            <a:r>
              <a:rPr lang="en-US" altLang="zh-CN" dirty="0"/>
              <a:t>GPU</a:t>
            </a:r>
            <a:r>
              <a:rPr lang="zh-CN" altLang="en-US" dirty="0"/>
              <a:t>等并行硬件上执行，这使得即使复杂的编码</a:t>
            </a:r>
            <a:r>
              <a:rPr lang="en-US" altLang="zh-CN" dirty="0"/>
              <a:t>-</a:t>
            </a:r>
            <a:r>
              <a:rPr lang="zh-CN" altLang="en-US" dirty="0"/>
              <a:t>解码过程也能在合理时间内完成。</a:t>
            </a:r>
            <a:endParaRPr lang="zh-CN" altLang="en-US" dirty="0"/>
          </a:p>
          <a:p>
            <a:endParaRPr lang="zh-CN" altLang="en-US" dirty="0"/>
          </a:p>
          <a:p>
            <a:endParaRPr lang="zh-CN" alt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1. </a:t>
            </a:r>
            <a:r>
              <a:rPr lang="zh-CN" altLang="en-US" dirty="0"/>
              <a:t>强大的局部特征提取与层次化表示能力</a:t>
            </a:r>
            <a:endParaRPr lang="zh-CN" altLang="en-US" dirty="0"/>
          </a:p>
          <a:p>
            <a:r>
              <a:rPr lang="zh-CN" altLang="en-US" dirty="0"/>
              <a:t>体现：</a:t>
            </a:r>
            <a:endParaRPr lang="en-US" altLang="zh-CN" dirty="0"/>
          </a:p>
          <a:p>
            <a:r>
              <a:rPr lang="en-US" altLang="zh-CN" dirty="0"/>
              <a:t>Base-Net </a:t>
            </a:r>
            <a:r>
              <a:rPr lang="zh-CN" altLang="en-US" dirty="0"/>
              <a:t>通过卷积和下采样，逐步从像素中提取边缘、纹理等低级特征，并组合成物体的部分等中级特征。</a:t>
            </a:r>
            <a:endParaRPr lang="en-US" altLang="zh-CN" dirty="0"/>
          </a:p>
          <a:p>
            <a:r>
              <a:rPr lang="en-US" altLang="zh-CN" dirty="0"/>
              <a:t>WeConv</a:t>
            </a:r>
            <a:r>
              <a:rPr lang="zh-CN" altLang="en-US" dirty="0"/>
              <a:t>模块</a:t>
            </a:r>
            <a:r>
              <a:rPr lang="en-US" altLang="zh-CN" dirty="0"/>
              <a:t> </a:t>
            </a:r>
            <a:r>
              <a:rPr lang="zh-CN" altLang="en-US" dirty="0"/>
              <a:t>本身就是</a:t>
            </a:r>
            <a:r>
              <a:rPr lang="en-US" altLang="zh-CN" dirty="0"/>
              <a:t>CNN</a:t>
            </a:r>
            <a:r>
              <a:rPr lang="zh-CN" altLang="en-US" dirty="0"/>
              <a:t>层，它在小波域内对低频（</a:t>
            </a:r>
            <a:r>
              <a:rPr lang="en-US" altLang="zh-CN" dirty="0"/>
              <a:t>LL</a:t>
            </a:r>
            <a:r>
              <a:rPr lang="zh-CN" altLang="en-US" dirty="0"/>
              <a:t>）</a:t>
            </a:r>
            <a:r>
              <a:rPr lang="en-US" altLang="zh-CN" dirty="0"/>
              <a:t> </a:t>
            </a:r>
            <a:r>
              <a:rPr lang="zh-CN" altLang="en-US" dirty="0"/>
              <a:t>和高频（</a:t>
            </a:r>
            <a:r>
              <a:rPr lang="en-US" altLang="zh-CN" dirty="0"/>
              <a:t>LH, HL, HH</a:t>
            </a:r>
            <a:r>
              <a:rPr lang="zh-CN" altLang="en-US" dirty="0"/>
              <a:t>）</a:t>
            </a:r>
            <a:r>
              <a:rPr lang="en-US" altLang="zh-CN" dirty="0"/>
              <a:t> </a:t>
            </a:r>
            <a:r>
              <a:rPr lang="zh-CN" altLang="en-US" dirty="0"/>
              <a:t>子带分别进行卷积操作。这意味着</a:t>
            </a:r>
            <a:r>
              <a:rPr lang="en-US" altLang="zh-CN" dirty="0"/>
              <a:t>CNN</a:t>
            </a:r>
            <a:r>
              <a:rPr lang="zh-CN" altLang="en-US" dirty="0"/>
              <a:t>能专门学习如何过滤和增强不同频率、不同方向（水平、垂直、对角线）的特征信息。</a:t>
            </a:r>
            <a:endParaRPr lang="en-US" altLang="zh-CN" dirty="0"/>
          </a:p>
          <a:p>
            <a:r>
              <a:rPr lang="zh-CN" altLang="en-US" dirty="0"/>
              <a:t>优势：</a:t>
            </a:r>
            <a:r>
              <a:rPr lang="en-US" altLang="zh-CN" dirty="0"/>
              <a:t>CNN</a:t>
            </a:r>
            <a:r>
              <a:rPr lang="zh-CN" altLang="en-US" dirty="0"/>
              <a:t>的卷积核充当了局部特征的探测器，通过堆叠卷积层，网络能够自动构建从低级到高级的层次化特征表示。这对于理解图像内容并决定</a:t>
            </a:r>
            <a:r>
              <a:rPr lang="en-US" altLang="zh-CN" dirty="0"/>
              <a:t>“</a:t>
            </a:r>
            <a:r>
              <a:rPr lang="zh-CN" altLang="en-US" dirty="0"/>
              <a:t>哪些信息需要保留，哪些可以丢弃</a:t>
            </a:r>
            <a:r>
              <a:rPr lang="en-US" altLang="zh-CN" dirty="0"/>
              <a:t>”</a:t>
            </a:r>
            <a:r>
              <a:rPr lang="zh-CN" altLang="en-US" dirty="0"/>
              <a:t>至关重要。</a:t>
            </a:r>
            <a:endParaRPr lang="zh-CN" altLang="en-US" dirty="0"/>
          </a:p>
          <a:p>
            <a:endParaRPr lang="zh-CN" altLang="en-US" dirty="0"/>
          </a:p>
          <a:p>
            <a:r>
              <a:rPr lang="en-US" altLang="zh-CN" dirty="0"/>
              <a:t>2. </a:t>
            </a:r>
            <a:r>
              <a:rPr lang="zh-CN" altLang="en-US" dirty="0"/>
              <a:t>对平移不变性的内置偏置</a:t>
            </a:r>
            <a:endParaRPr lang="zh-CN" altLang="en-US" dirty="0"/>
          </a:p>
          <a:p>
            <a:r>
              <a:rPr lang="zh-CN" altLang="en-US" dirty="0"/>
              <a:t>体现：无论图像中的物体（如一个纹理、一个边缘）出现在哪个位置，</a:t>
            </a:r>
            <a:r>
              <a:rPr lang="en-US" altLang="zh-CN" dirty="0"/>
              <a:t>CNN</a:t>
            </a:r>
            <a:r>
              <a:rPr lang="zh-CN" altLang="en-US" dirty="0"/>
              <a:t>的卷积核都能以同样的方式对其进行响应。这一特性在压缩中至关重要，因为图像内容在空间上是动态变化的。</a:t>
            </a:r>
            <a:endParaRPr lang="en-US" altLang="zh-CN" dirty="0"/>
          </a:p>
          <a:p>
            <a:r>
              <a:rPr lang="zh-CN" altLang="en-US" dirty="0"/>
              <a:t>优势：</a:t>
            </a:r>
            <a:endParaRPr lang="en-US" altLang="zh-CN" dirty="0"/>
          </a:p>
          <a:p>
            <a:r>
              <a:rPr lang="zh-CN" altLang="en-US" dirty="0"/>
              <a:t>使得训练出的模型具有极强的泛化能力，一个在图像左上角学到的</a:t>
            </a:r>
            <a:r>
              <a:rPr lang="en-US" altLang="zh-CN" dirty="0"/>
              <a:t>“</a:t>
            </a:r>
            <a:r>
              <a:rPr lang="zh-CN" altLang="en-US" dirty="0"/>
              <a:t>边缘</a:t>
            </a:r>
            <a:r>
              <a:rPr lang="en-US" altLang="zh-CN" dirty="0"/>
              <a:t>”</a:t>
            </a:r>
            <a:r>
              <a:rPr lang="zh-CN" altLang="en-US" dirty="0"/>
              <a:t>特征，同样适用于右下角的边缘。</a:t>
            </a:r>
            <a:endParaRPr lang="en-US" altLang="zh-CN" dirty="0"/>
          </a:p>
          <a:p>
            <a:r>
              <a:rPr lang="zh-CN" altLang="en-US" dirty="0"/>
              <a:t>在熵编码中，这意味着模型可以为不同位置但具有相似统计特性的特征学习一个统一的、高效的概率分布模型，而不需要为每个位置都学习一个独特的模型。</a:t>
            </a:r>
            <a:endParaRPr lang="zh-CN" altLang="en-US" dirty="0"/>
          </a:p>
          <a:p>
            <a:endParaRPr lang="zh-CN" altLang="en-US" dirty="0"/>
          </a:p>
          <a:p>
            <a:r>
              <a:rPr lang="en-US" altLang="zh-CN" dirty="0"/>
              <a:t>3. </a:t>
            </a:r>
            <a:r>
              <a:rPr lang="zh-CN" altLang="en-US" dirty="0"/>
              <a:t>参数共享带来的高效率</a:t>
            </a:r>
            <a:endParaRPr lang="zh-CN" altLang="en-US" dirty="0"/>
          </a:p>
          <a:p>
            <a:r>
              <a:rPr lang="zh-CN" altLang="en-US" dirty="0"/>
              <a:t>体现：在整个网络中，同一个卷积核在输入特征图的不同位置上滑动并重复使用。</a:t>
            </a:r>
            <a:endParaRPr lang="en-US" altLang="zh-CN" dirty="0"/>
          </a:p>
          <a:p>
            <a:r>
              <a:rPr lang="zh-CN" altLang="en-US" dirty="0"/>
              <a:t>优势：</a:t>
            </a:r>
            <a:endParaRPr lang="en-US" altLang="zh-CN" dirty="0"/>
          </a:p>
          <a:p>
            <a:r>
              <a:rPr lang="zh-CN" altLang="en-US" dirty="0"/>
              <a:t>大幅减少参数量：相比于全连接层，</a:t>
            </a:r>
            <a:r>
              <a:rPr lang="en-US" altLang="zh-CN" dirty="0"/>
              <a:t>CNN</a:t>
            </a:r>
            <a:r>
              <a:rPr lang="zh-CN" altLang="en-US" dirty="0"/>
              <a:t>的参数量极少，这本身就降低了模型的存储开销</a:t>
            </a:r>
            <a:r>
              <a:rPr lang="en-US" altLang="zh-CN" dirty="0"/>
              <a:t>——</a:t>
            </a:r>
            <a:r>
              <a:rPr lang="zh-CN" altLang="en-US" dirty="0"/>
              <a:t>这对于一个压缩模型来说是双重好处（模型自身也很</a:t>
            </a:r>
            <a:r>
              <a:rPr lang="en-US" altLang="zh-CN" dirty="0"/>
              <a:t>“</a:t>
            </a:r>
            <a:r>
              <a:rPr lang="zh-CN" altLang="en-US" dirty="0"/>
              <a:t>轻</a:t>
            </a:r>
            <a:r>
              <a:rPr lang="en-US" altLang="zh-CN" dirty="0"/>
              <a:t>”</a:t>
            </a:r>
            <a:r>
              <a:rPr lang="zh-CN" altLang="en-US" dirty="0"/>
              <a:t>）。</a:t>
            </a:r>
            <a:endParaRPr lang="en-US" altLang="zh-CN" dirty="0"/>
          </a:p>
          <a:p>
            <a:r>
              <a:rPr lang="zh-CN" altLang="en-US" dirty="0"/>
              <a:t>计算高效：卷积操作高度优化，非常适合在</a:t>
            </a:r>
            <a:r>
              <a:rPr lang="en-US" altLang="zh-CN" dirty="0"/>
              <a:t>GPU</a:t>
            </a:r>
            <a:r>
              <a:rPr lang="zh-CN" altLang="en-US" dirty="0"/>
              <a:t>等并行硬件上执行，这使得即使复杂的编码</a:t>
            </a:r>
            <a:r>
              <a:rPr lang="en-US" altLang="zh-CN" dirty="0"/>
              <a:t>-</a:t>
            </a:r>
            <a:r>
              <a:rPr lang="zh-CN" altLang="en-US" dirty="0"/>
              <a:t>解码过程也能在合理时间内完成。</a:t>
            </a:r>
            <a:endParaRPr lang="zh-CN" altLang="en-US" dirty="0"/>
          </a:p>
          <a:p>
            <a:endParaRPr lang="zh-CN" altLang="en-US" dirty="0"/>
          </a:p>
          <a:p>
            <a:endParaRPr lang="zh-CN" alt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1. </a:t>
            </a:r>
            <a:r>
              <a:rPr lang="zh-CN" altLang="en-US" dirty="0"/>
              <a:t>小波域卷积模块（</a:t>
            </a:r>
            <a:r>
              <a:rPr lang="en-US" altLang="zh-CN" dirty="0"/>
              <a:t>WeConv</a:t>
            </a:r>
            <a:r>
              <a:rPr lang="zh-CN" altLang="en-US" dirty="0"/>
              <a:t>）</a:t>
            </a:r>
            <a:endParaRPr lang="zh-CN" altLang="en-US" dirty="0"/>
          </a:p>
          <a:p>
            <a:r>
              <a:rPr lang="zh-CN" altLang="en-US" dirty="0"/>
              <a:t>功能：</a:t>
            </a:r>
            <a:endParaRPr lang="zh-CN" altLang="en-US" dirty="0"/>
          </a:p>
          <a:p>
            <a:r>
              <a:rPr lang="zh-CN" altLang="en-US" dirty="0"/>
              <a:t>在卷积层中嵌入离散小波变换（</a:t>
            </a:r>
            <a:r>
              <a:rPr lang="en-US" altLang="zh-CN" dirty="0"/>
              <a:t>DWT</a:t>
            </a:r>
            <a:r>
              <a:rPr lang="zh-CN" altLang="en-US" dirty="0"/>
              <a:t>）和逆变换（</a:t>
            </a:r>
            <a:r>
              <a:rPr lang="en-US" altLang="zh-CN" dirty="0"/>
              <a:t>IDWT</a:t>
            </a:r>
            <a:r>
              <a:rPr lang="zh-CN" altLang="en-US" dirty="0"/>
              <a:t>），将特征图分解为低频（</a:t>
            </a:r>
            <a:r>
              <a:rPr lang="en-US" altLang="zh-CN" dirty="0"/>
              <a:t>LF</a:t>
            </a:r>
            <a:r>
              <a:rPr lang="zh-CN" altLang="en-US" dirty="0"/>
              <a:t>）和高频（</a:t>
            </a:r>
            <a:r>
              <a:rPr lang="en-US" altLang="zh-CN" dirty="0"/>
              <a:t>HF</a:t>
            </a:r>
            <a:r>
              <a:rPr lang="zh-CN" altLang="en-US" dirty="0"/>
              <a:t>）子带。</a:t>
            </a:r>
            <a:endParaRPr lang="zh-CN" altLang="en-US" dirty="0"/>
          </a:p>
          <a:p>
            <a:r>
              <a:rPr lang="en-US" altLang="zh-CN" dirty="0"/>
              <a:t>LF</a:t>
            </a:r>
            <a:r>
              <a:rPr lang="zh-CN" altLang="en-US" dirty="0"/>
              <a:t>子带</a:t>
            </a:r>
            <a:r>
              <a:rPr lang="en-US" altLang="zh-CN" dirty="0"/>
              <a:t> </a:t>
            </a:r>
            <a:r>
              <a:rPr lang="zh-CN" altLang="en-US" dirty="0"/>
              <a:t>使用独立卷积过滤，</a:t>
            </a:r>
            <a:r>
              <a:rPr lang="en-US" altLang="zh-CN" dirty="0"/>
              <a:t>HF</a:t>
            </a:r>
            <a:r>
              <a:rPr lang="zh-CN" altLang="en-US" dirty="0"/>
              <a:t>子带</a:t>
            </a:r>
            <a:r>
              <a:rPr lang="en-US" altLang="zh-CN" dirty="0"/>
              <a:t> </a:t>
            </a:r>
            <a:r>
              <a:rPr lang="zh-CN" altLang="en-US" dirty="0"/>
              <a:t>拼接后共同处理，增强特征稀疏性。</a:t>
            </a:r>
            <a:endParaRPr lang="zh-CN" altLang="en-US" dirty="0"/>
          </a:p>
          <a:p>
            <a:r>
              <a:rPr lang="zh-CN" altLang="en-US" dirty="0"/>
              <a:t>优势：</a:t>
            </a:r>
            <a:endParaRPr lang="zh-CN" altLang="en-US" dirty="0"/>
          </a:p>
          <a:p>
            <a:r>
              <a:rPr lang="zh-CN" altLang="en-US" dirty="0"/>
              <a:t>显式减少频域冗余，提升特征表示的稀疏性（如</a:t>
            </a:r>
            <a:r>
              <a:rPr lang="en-US" altLang="zh-CN" dirty="0"/>
              <a:t>Haar</a:t>
            </a:r>
            <a:r>
              <a:rPr lang="zh-CN" altLang="en-US" dirty="0"/>
              <a:t>小波可提升</a:t>
            </a:r>
            <a:r>
              <a:rPr lang="en-US" altLang="zh-CN" dirty="0"/>
              <a:t>BD-Rate</a:t>
            </a:r>
            <a:r>
              <a:rPr lang="zh-CN" altLang="en-US" dirty="0"/>
              <a:t>至</a:t>
            </a:r>
            <a:r>
              <a:rPr lang="en-US" altLang="zh-CN" dirty="0"/>
              <a:t>-4.7%</a:t>
            </a:r>
            <a:r>
              <a:rPr lang="zh-CN" altLang="en-US" dirty="0"/>
              <a:t>）。</a:t>
            </a:r>
            <a:endParaRPr lang="zh-CN" altLang="en-US" dirty="0"/>
          </a:p>
          <a:p>
            <a:r>
              <a:rPr lang="zh-CN" altLang="en-US" dirty="0"/>
              <a:t>模块化设计，可直接集成到</a:t>
            </a:r>
            <a:r>
              <a:rPr lang="en-US" altLang="zh-CN" dirty="0"/>
              <a:t>CNN</a:t>
            </a:r>
            <a:r>
              <a:rPr lang="zh-CN" altLang="en-US" dirty="0"/>
              <a:t>网络中，计算开销低（运行时间仅增加约</a:t>
            </a:r>
            <a:r>
              <a:rPr lang="en-US" altLang="zh-CN" dirty="0"/>
              <a:t>0.001</a:t>
            </a:r>
            <a:r>
              <a:rPr lang="zh-CN" altLang="en-US" dirty="0"/>
              <a:t>秒）。</a:t>
            </a:r>
            <a:endParaRPr lang="zh-CN" altLang="en-US" dirty="0"/>
          </a:p>
          <a:p>
            <a:r>
              <a:rPr lang="en-US" altLang="zh-CN" dirty="0"/>
              <a:t>2. </a:t>
            </a:r>
            <a:r>
              <a:rPr lang="zh-CN" altLang="en-US" dirty="0"/>
              <a:t>小波域通道式自回归熵模型（</a:t>
            </a:r>
            <a:r>
              <a:rPr lang="en-US" altLang="zh-CN" dirty="0"/>
              <a:t>WeChARM</a:t>
            </a:r>
            <a:r>
              <a:rPr lang="zh-CN" altLang="en-US" dirty="0"/>
              <a:t>）</a:t>
            </a:r>
            <a:endParaRPr lang="zh-CN" altLang="en-US" dirty="0"/>
          </a:p>
          <a:p>
            <a:r>
              <a:rPr lang="zh-CN" altLang="en-US" dirty="0"/>
              <a:t>功能：</a:t>
            </a:r>
            <a:endParaRPr lang="zh-CN" altLang="en-US" dirty="0"/>
          </a:p>
          <a:p>
            <a:r>
              <a:rPr lang="zh-CN" altLang="en-US" dirty="0"/>
              <a:t>对编码器输出的潜在表示进行</a:t>
            </a:r>
            <a:r>
              <a:rPr lang="en-US" altLang="zh-CN" dirty="0"/>
              <a:t>DWT</a:t>
            </a:r>
            <a:r>
              <a:rPr lang="zh-CN" altLang="en-US" dirty="0"/>
              <a:t>变换，分两步熵编码：</a:t>
            </a:r>
            <a:endParaRPr lang="zh-CN" altLang="en-US" dirty="0"/>
          </a:p>
          <a:p>
            <a:r>
              <a:rPr lang="zh-CN" altLang="en-US" dirty="0"/>
              <a:t>低频优先：先编码</a:t>
            </a:r>
            <a:r>
              <a:rPr lang="en-US" altLang="zh-CN" dirty="0"/>
              <a:t>LF</a:t>
            </a:r>
            <a:r>
              <a:rPr lang="zh-CN" altLang="en-US" dirty="0"/>
              <a:t>子带高频依赖：利用</a:t>
            </a:r>
            <a:r>
              <a:rPr lang="en-US" altLang="zh-CN" dirty="0"/>
              <a:t>LF</a:t>
            </a:r>
            <a:r>
              <a:rPr lang="zh-CN" altLang="en-US" dirty="0"/>
              <a:t>作为先验编码</a:t>
            </a:r>
            <a:r>
              <a:rPr lang="en-US" altLang="zh-CN" dirty="0"/>
              <a:t>HF</a:t>
            </a:r>
            <a:r>
              <a:rPr lang="zh-CN" altLang="en-US" dirty="0"/>
              <a:t>子带优势：</a:t>
            </a:r>
            <a:endParaRPr lang="zh-CN" altLang="en-US" dirty="0"/>
          </a:p>
          <a:p>
            <a:r>
              <a:rPr lang="zh-CN" altLang="en-US" dirty="0"/>
              <a:t>利用小波域的稀疏性提升压缩效率（</a:t>
            </a:r>
            <a:r>
              <a:rPr lang="en-US" altLang="zh-CN" dirty="0"/>
              <a:t>Haar</a:t>
            </a:r>
            <a:r>
              <a:rPr lang="zh-CN" altLang="en-US" dirty="0"/>
              <a:t>小波联合</a:t>
            </a:r>
            <a:r>
              <a:rPr lang="en-US" altLang="zh-CN" dirty="0"/>
              <a:t>WeConv</a:t>
            </a:r>
            <a:r>
              <a:rPr lang="zh-CN" altLang="en-US" dirty="0"/>
              <a:t>实现</a:t>
            </a:r>
            <a:r>
              <a:rPr lang="en-US" altLang="zh-CN" dirty="0"/>
              <a:t>-8.2% BD-Rate</a:t>
            </a:r>
            <a:r>
              <a:rPr lang="zh-CN" altLang="en-US" dirty="0"/>
              <a:t>节省）。</a:t>
            </a:r>
            <a:endParaRPr lang="zh-CN" altLang="en-US" dirty="0"/>
          </a:p>
          <a:p>
            <a:r>
              <a:rPr lang="zh-CN" altLang="en-US" dirty="0"/>
              <a:t>移除耗时的自注意力机制（如</a:t>
            </a:r>
            <a:r>
              <a:rPr lang="en-US" altLang="zh-CN" dirty="0"/>
              <a:t>SWAtten</a:t>
            </a:r>
            <a:r>
              <a:rPr lang="zh-CN" altLang="en-US" dirty="0"/>
              <a:t>），加速编解码。</a:t>
            </a:r>
            <a:endParaRPr lang="zh-CN" alt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步骤一：空间域初步处理与小波变换</a:t>
            </a:r>
            <a:endParaRPr lang="zh-CN" altLang="en-US" dirty="0"/>
          </a:p>
          <a:p>
            <a:r>
              <a:rPr lang="zh-CN" altLang="en-US" dirty="0"/>
              <a:t>输入卷积与下采样：</a:t>
            </a:r>
            <a:endParaRPr lang="en-US" altLang="zh-CN" dirty="0"/>
          </a:p>
          <a:p>
            <a:r>
              <a:rPr lang="zh-CN" altLang="en-US" dirty="0"/>
              <a:t>输入特征图首先经过一个卷积层。这个卷积层同时负责执行下采样操作（例如，使用步长为</a:t>
            </a:r>
            <a:r>
              <a:rPr lang="en-US" altLang="zh-CN" dirty="0"/>
              <a:t>2</a:t>
            </a:r>
            <a:r>
              <a:rPr lang="zh-CN" altLang="en-US" dirty="0"/>
              <a:t>的卷积）。</a:t>
            </a:r>
            <a:endParaRPr lang="en-US" altLang="zh-CN" dirty="0"/>
          </a:p>
          <a:p>
            <a:r>
              <a:rPr lang="zh-CN" altLang="en-US" dirty="0"/>
              <a:t>注意：这里先进行了一次初步的空间域下采样。</a:t>
            </a:r>
            <a:endParaRPr lang="zh-CN" altLang="en-US" dirty="0"/>
          </a:p>
          <a:p>
            <a:r>
              <a:rPr lang="zh-CN" altLang="en-US" dirty="0"/>
              <a:t>转换到小波域：</a:t>
            </a:r>
            <a:endParaRPr lang="en-US" altLang="zh-CN" dirty="0"/>
          </a:p>
          <a:p>
            <a:r>
              <a:rPr lang="zh-CN" altLang="en-US" dirty="0"/>
              <a:t>经过卷积下采样的信号，通过离散小波变换（</a:t>
            </a:r>
            <a:r>
              <a:rPr lang="en-US" altLang="zh-CN" dirty="0"/>
              <a:t>DWT</a:t>
            </a:r>
            <a:r>
              <a:rPr lang="zh-CN" altLang="en-US" dirty="0"/>
              <a:t>）</a:t>
            </a:r>
            <a:r>
              <a:rPr lang="en-US" altLang="zh-CN" dirty="0"/>
              <a:t> </a:t>
            </a:r>
            <a:r>
              <a:rPr lang="zh-CN" altLang="en-US" dirty="0"/>
              <a:t>被转换到小波域。</a:t>
            </a:r>
            <a:endParaRPr lang="en-US" altLang="zh-CN" dirty="0"/>
          </a:p>
          <a:p>
            <a:r>
              <a:rPr lang="zh-CN" altLang="en-US" dirty="0"/>
              <a:t>论文测试了三种小波基：</a:t>
            </a:r>
            <a:endParaRPr lang="en-US" altLang="zh-CN" dirty="0"/>
          </a:p>
          <a:p>
            <a:r>
              <a:rPr lang="en-US" altLang="zh-CN" dirty="0"/>
              <a:t>Haar </a:t>
            </a:r>
            <a:r>
              <a:rPr lang="zh-CN" altLang="en-US" dirty="0"/>
              <a:t>小波（</a:t>
            </a:r>
            <a:r>
              <a:rPr lang="en-US" altLang="zh-CN" dirty="0"/>
              <a:t>2x2</a:t>
            </a:r>
            <a:r>
              <a:rPr lang="zh-CN" altLang="en-US" dirty="0"/>
              <a:t>）</a:t>
            </a:r>
            <a:endParaRPr lang="en-US" altLang="zh-CN" dirty="0"/>
          </a:p>
          <a:p>
            <a:r>
              <a:rPr lang="en-US" altLang="zh-CN" dirty="0"/>
              <a:t>5/3 </a:t>
            </a:r>
            <a:r>
              <a:rPr lang="zh-CN" altLang="en-US" dirty="0"/>
              <a:t>小波（</a:t>
            </a:r>
            <a:r>
              <a:rPr lang="en-US" altLang="zh-CN" dirty="0"/>
              <a:t>JPEG 2000</a:t>
            </a:r>
            <a:r>
              <a:rPr lang="zh-CN" altLang="en-US" dirty="0"/>
              <a:t>中使用，无损压缩）</a:t>
            </a:r>
            <a:endParaRPr lang="en-US" altLang="zh-CN" dirty="0"/>
          </a:p>
          <a:p>
            <a:r>
              <a:rPr lang="en-US" altLang="zh-CN" dirty="0"/>
              <a:t>9/7 </a:t>
            </a:r>
            <a:r>
              <a:rPr lang="zh-CN" altLang="en-US" dirty="0"/>
              <a:t>小波（</a:t>
            </a:r>
            <a:r>
              <a:rPr lang="en-US" altLang="zh-CN" dirty="0"/>
              <a:t>JPEG 2000</a:t>
            </a:r>
            <a:r>
              <a:rPr lang="zh-CN" altLang="en-US" dirty="0"/>
              <a:t>中使用，有损压缩）</a:t>
            </a:r>
            <a:endParaRPr lang="en-US" altLang="zh-CN" dirty="0"/>
          </a:p>
          <a:p>
            <a:r>
              <a:rPr lang="en-US" altLang="zh-CN" dirty="0"/>
              <a:t>DWT</a:t>
            </a:r>
            <a:r>
              <a:rPr lang="zh-CN" altLang="en-US" dirty="0"/>
              <a:t>会将一个特征图分解为</a:t>
            </a:r>
            <a:r>
              <a:rPr lang="en-US" altLang="zh-CN" dirty="0"/>
              <a:t>4</a:t>
            </a:r>
            <a:r>
              <a:rPr lang="zh-CN" altLang="en-US" dirty="0"/>
              <a:t>个子带：</a:t>
            </a:r>
            <a:endParaRPr lang="en-US" altLang="zh-CN" dirty="0"/>
          </a:p>
          <a:p>
            <a:r>
              <a:rPr lang="en-US" altLang="zh-CN" dirty="0"/>
              <a:t>1</a:t>
            </a:r>
            <a:r>
              <a:rPr lang="zh-CN" altLang="en-US" dirty="0"/>
              <a:t>个低频子带：记为</a:t>
            </a:r>
            <a:r>
              <a:rPr lang="en-US" altLang="zh-CN" dirty="0"/>
              <a:t> F1</a:t>
            </a:r>
            <a:r>
              <a:rPr lang="zh-CN" altLang="en-US" dirty="0"/>
              <a:t>。它代表了图像的近似信息，是下采样后的平滑版本。、</a:t>
            </a:r>
            <a:endParaRPr lang="en-US" altLang="zh-CN" dirty="0"/>
          </a:p>
          <a:p>
            <a:r>
              <a:rPr lang="en-US" altLang="zh-CN" dirty="0"/>
              <a:t>3</a:t>
            </a:r>
            <a:r>
              <a:rPr lang="zh-CN" altLang="en-US" dirty="0"/>
              <a:t>个高频子带：记为</a:t>
            </a:r>
            <a:r>
              <a:rPr lang="en-US" altLang="zh-CN" dirty="0"/>
              <a:t> F2</a:t>
            </a:r>
            <a:r>
              <a:rPr lang="zh-CN" altLang="en-US" dirty="0"/>
              <a:t>（水平细节）、</a:t>
            </a:r>
            <a:r>
              <a:rPr lang="en-US" altLang="zh-CN" dirty="0"/>
              <a:t>F3</a:t>
            </a:r>
            <a:r>
              <a:rPr lang="zh-CN" altLang="en-US" dirty="0"/>
              <a:t>（垂直细节）、</a:t>
            </a:r>
            <a:r>
              <a:rPr lang="en-US" altLang="zh-CN" dirty="0"/>
              <a:t>F4</a:t>
            </a:r>
            <a:r>
              <a:rPr lang="zh-CN" altLang="en-US" dirty="0"/>
              <a:t>（对角线细节）。它们捕获了边缘、纹理等细节信息。</a:t>
            </a:r>
            <a:endParaRPr lang="zh-CN" altLang="en-US" dirty="0"/>
          </a:p>
          <a:p>
            <a:endParaRPr lang="en-US" altLang="zh-CN" dirty="0"/>
          </a:p>
          <a:p>
            <a:r>
              <a:rPr lang="zh-CN" altLang="en-US" dirty="0"/>
              <a:t>步骤二：小波域内的分频带处理</a:t>
            </a:r>
            <a:endParaRPr lang="zh-CN" altLang="en-US" dirty="0"/>
          </a:p>
          <a:p>
            <a:r>
              <a:rPr lang="zh-CN" altLang="en-US" dirty="0"/>
              <a:t>这是模块最精妙的部分，它对不同频率的信息进行了区别处理：</a:t>
            </a:r>
            <a:endParaRPr lang="en-US" altLang="zh-CN" dirty="0"/>
          </a:p>
          <a:p>
            <a:r>
              <a:rPr lang="zh-CN" altLang="en-US" dirty="0"/>
              <a:t>低频子带处理：</a:t>
            </a:r>
            <a:endParaRPr lang="en-US" altLang="zh-CN" dirty="0"/>
          </a:p>
          <a:p>
            <a:r>
              <a:rPr lang="zh-CN" altLang="en-US" dirty="0"/>
              <a:t>低频子带</a:t>
            </a:r>
            <a:r>
              <a:rPr lang="en-US" altLang="zh-CN" dirty="0"/>
              <a:t> F1 </a:t>
            </a:r>
            <a:r>
              <a:rPr lang="zh-CN" altLang="en-US" dirty="0"/>
              <a:t>直接由一组卷积进行滤波。因为</a:t>
            </a:r>
            <a:r>
              <a:rPr lang="en-US" altLang="zh-CN" dirty="0"/>
              <a:t> F1 </a:t>
            </a:r>
            <a:r>
              <a:rPr lang="zh-CN" altLang="en-US" dirty="0"/>
              <a:t>本身已经是信号的平滑近似，包含了最主要的语义信息。</a:t>
            </a:r>
            <a:endParaRPr lang="en-US" altLang="zh-CN" dirty="0"/>
          </a:p>
          <a:p>
            <a:r>
              <a:rPr lang="zh-CN" altLang="en-US" dirty="0"/>
              <a:t>高频子带处理：</a:t>
            </a:r>
            <a:endParaRPr lang="en-US" altLang="zh-CN" dirty="0"/>
          </a:p>
          <a:p>
            <a:r>
              <a:rPr lang="zh-CN" altLang="en-US" dirty="0"/>
              <a:t>将三个高频子带</a:t>
            </a:r>
            <a:r>
              <a:rPr lang="en-US" altLang="zh-CN" dirty="0"/>
              <a:t> F2, F3, F4 </a:t>
            </a:r>
            <a:r>
              <a:rPr lang="zh-CN" altLang="en-US" dirty="0"/>
              <a:t>在通道维度上拼接起来</a:t>
            </a:r>
            <a:endParaRPr lang="en-US" altLang="zh-CN" dirty="0"/>
          </a:p>
          <a:p>
            <a:r>
              <a:rPr lang="zh-CN" altLang="en-US" dirty="0"/>
              <a:t>拼接后的高频特征由另一组独立的卷积进行滤波。</a:t>
            </a:r>
            <a:endParaRPr lang="en-US" altLang="zh-CN" dirty="0"/>
          </a:p>
          <a:p>
            <a:r>
              <a:rPr lang="zh-CN" altLang="en-US" dirty="0"/>
              <a:t>设计哲学：这样做的好处是，模型可以专门学习如何过滤和增强不同方向上的细节信息。例如，它可以学会抑制噪声类的无关高频信息，同时增强对任务有用的边缘信息。</a:t>
            </a:r>
            <a:endParaRPr lang="zh-CN" altLang="en-US" dirty="0"/>
          </a:p>
          <a:p>
            <a:endParaRPr lang="en-US" altLang="zh-CN" dirty="0"/>
          </a:p>
          <a:p>
            <a:r>
              <a:rPr lang="zh-CN" altLang="en-US" dirty="0"/>
              <a:t>步骤三：重构回空间域</a:t>
            </a:r>
            <a:endParaRPr lang="zh-CN" altLang="en-US" dirty="0"/>
          </a:p>
          <a:p>
            <a:r>
              <a:rPr lang="zh-CN" altLang="en-US" dirty="0"/>
              <a:t>逆变换与输出：</a:t>
            </a:r>
            <a:endParaRPr lang="en-US" altLang="zh-CN" dirty="0"/>
          </a:p>
          <a:p>
            <a:r>
              <a:rPr lang="zh-CN" altLang="en-US" dirty="0"/>
              <a:t>处理后的高频子带被拆分回各自原来的位置。</a:t>
            </a:r>
            <a:endParaRPr lang="en-US" altLang="zh-CN" dirty="0"/>
          </a:p>
          <a:p>
            <a:r>
              <a:rPr lang="zh-CN" altLang="en-US" dirty="0"/>
              <a:t>将处理后的低频子带</a:t>
            </a:r>
            <a:r>
              <a:rPr lang="en-US" altLang="zh-CN" dirty="0"/>
              <a:t> F1 </a:t>
            </a:r>
            <a:r>
              <a:rPr lang="zh-CN" altLang="en-US" dirty="0"/>
              <a:t>和三个处理后的高频子带一起，通过逆离散小波变换（</a:t>
            </a:r>
            <a:r>
              <a:rPr lang="en-US" altLang="zh-CN" dirty="0"/>
              <a:t>IDWT</a:t>
            </a:r>
            <a:r>
              <a:rPr lang="zh-CN" altLang="en-US" dirty="0"/>
              <a:t>），重构回空间域，得到最终的下采样特征图。</a:t>
            </a:r>
            <a:endParaRPr lang="en-US" altLang="zh-CN" dirty="0"/>
          </a:p>
          <a:p>
            <a:r>
              <a:rPr lang="zh-CN" altLang="en-US" dirty="0"/>
              <a:t>这个输出可以被后续的标准卷积层正常处理。</a:t>
            </a:r>
            <a:endParaRPr lang="zh-CN" altLang="en-US" dirty="0"/>
          </a:p>
          <a:p>
            <a:endParaRPr lang="zh-CN" altLang="en-US" dirty="0"/>
          </a:p>
          <a:p>
            <a:r>
              <a:rPr lang="zh-CN" altLang="en-US" dirty="0"/>
              <a:t>关键优势与设计动机</a:t>
            </a:r>
            <a:endParaRPr lang="zh-CN" altLang="en-US" dirty="0"/>
          </a:p>
          <a:p>
            <a:r>
              <a:rPr lang="zh-CN" altLang="en-US" dirty="0"/>
              <a:t>更智能的尺寸变换：</a:t>
            </a:r>
            <a:endParaRPr lang="en-US" altLang="zh-CN" dirty="0"/>
          </a:p>
          <a:p>
            <a:r>
              <a:rPr lang="zh-CN" altLang="en-US" dirty="0"/>
              <a:t>相比于直接使用步长卷积</a:t>
            </a:r>
            <a:r>
              <a:rPr lang="en-US" altLang="zh-CN" dirty="0"/>
              <a:t>“</a:t>
            </a:r>
            <a:r>
              <a:rPr lang="zh-CN" altLang="en-US" dirty="0"/>
              <a:t>粗暴</a:t>
            </a:r>
            <a:r>
              <a:rPr lang="en-US" altLang="zh-CN" dirty="0"/>
              <a:t>”</a:t>
            </a:r>
            <a:r>
              <a:rPr lang="zh-CN" altLang="en-US" dirty="0"/>
              <a:t>地丢弃像素，</a:t>
            </a:r>
            <a:r>
              <a:rPr lang="en-US" altLang="zh-CN" dirty="0"/>
              <a:t>WeConv</a:t>
            </a:r>
            <a:r>
              <a:rPr lang="zh-CN" altLang="en-US" dirty="0"/>
              <a:t>利用小波变换的多分辨率分析特性，将下采样</a:t>
            </a:r>
            <a:r>
              <a:rPr lang="en-US" altLang="zh-CN" dirty="0"/>
              <a:t>/</a:t>
            </a:r>
            <a:r>
              <a:rPr lang="zh-CN" altLang="en-US" dirty="0"/>
              <a:t>上采样过程转化为对频率子带的分离和重组，理论上能保留更多信息。</a:t>
            </a:r>
            <a:endParaRPr lang="en-US" altLang="zh-CN" dirty="0"/>
          </a:p>
          <a:p>
            <a:r>
              <a:rPr lang="zh-CN" altLang="en-US" dirty="0"/>
              <a:t>分频处理能力：</a:t>
            </a:r>
            <a:endParaRPr lang="en-US" altLang="zh-CN" dirty="0"/>
          </a:p>
          <a:p>
            <a:r>
              <a:rPr lang="zh-CN" altLang="en-US" dirty="0"/>
              <a:t>核心优势：能够对低频（语义信息）</a:t>
            </a:r>
            <a:r>
              <a:rPr lang="en-US" altLang="zh-CN" dirty="0"/>
              <a:t> </a:t>
            </a:r>
            <a:r>
              <a:rPr lang="zh-CN" altLang="en-US" dirty="0"/>
              <a:t>和高频（细节信息）</a:t>
            </a:r>
            <a:r>
              <a:rPr lang="en-US" altLang="zh-CN" dirty="0"/>
              <a:t> </a:t>
            </a:r>
            <a:r>
              <a:rPr lang="zh-CN" altLang="en-US" dirty="0"/>
              <a:t>进行差异化处理。模型可以学会</a:t>
            </a:r>
            <a:r>
              <a:rPr lang="en-US" altLang="zh-CN" dirty="0"/>
              <a:t>“</a:t>
            </a:r>
            <a:r>
              <a:rPr lang="zh-CN" altLang="en-US" dirty="0"/>
              <a:t>照顾</a:t>
            </a:r>
            <a:r>
              <a:rPr lang="en-US" altLang="zh-CN" dirty="0"/>
              <a:t>”</a:t>
            </a:r>
            <a:r>
              <a:rPr lang="zh-CN" altLang="en-US" dirty="0"/>
              <a:t>重要的细节，同时平滑不必要的噪声，这是传统卷积难以做到的。</a:t>
            </a:r>
            <a:endParaRPr lang="en-US" altLang="zh-CN" dirty="0"/>
          </a:p>
          <a:p>
            <a:r>
              <a:rPr lang="zh-CN" altLang="en-US" dirty="0"/>
              <a:t>与现有</a:t>
            </a:r>
            <a:r>
              <a:rPr lang="en-US" altLang="zh-CN" dirty="0"/>
              <a:t>CNN</a:t>
            </a:r>
            <a:r>
              <a:rPr lang="zh-CN" altLang="en-US" dirty="0"/>
              <a:t>架构的兼容性：</a:t>
            </a:r>
            <a:endParaRPr lang="en-US" altLang="zh-CN" dirty="0"/>
          </a:p>
          <a:p>
            <a:r>
              <a:rPr lang="en-US" altLang="zh-CN" dirty="0"/>
              <a:t>WeConv</a:t>
            </a:r>
            <a:r>
              <a:rPr lang="zh-CN" altLang="en-US" dirty="0"/>
              <a:t>被设计为一个即插即用的独立层。因为它最终会将信号转换回空间域，所以不会破坏</a:t>
            </a:r>
            <a:r>
              <a:rPr lang="en-US" altLang="zh-CN" dirty="0"/>
              <a:t>CNN</a:t>
            </a:r>
            <a:r>
              <a:rPr lang="zh-CN" altLang="en-US" dirty="0"/>
              <a:t>中典型的信号分布，可以无缝嵌入到任何现有架构中，替代传统的下采样</a:t>
            </a:r>
            <a:r>
              <a:rPr lang="en-US" altLang="zh-CN" dirty="0"/>
              <a:t>/</a:t>
            </a:r>
            <a:r>
              <a:rPr lang="zh-CN" altLang="en-US" dirty="0"/>
              <a:t>上采样层。</a:t>
            </a:r>
            <a:endParaRPr lang="en-US" altLang="zh-CN" dirty="0"/>
          </a:p>
          <a:p>
            <a:r>
              <a:rPr lang="zh-CN" altLang="en-US" dirty="0"/>
              <a:t>论文指出，早期尝试在整个</a:t>
            </a:r>
            <a:r>
              <a:rPr lang="en-US" altLang="zh-CN" dirty="0"/>
              <a:t>CNN</a:t>
            </a:r>
            <a:r>
              <a:rPr lang="zh-CN" altLang="en-US" dirty="0"/>
              <a:t>中都使用小波域的工作性能不佳，正是因为完全脱离了</a:t>
            </a:r>
            <a:r>
              <a:rPr lang="en-US" altLang="zh-CN" dirty="0"/>
              <a:t>CNN</a:t>
            </a:r>
            <a:r>
              <a:rPr lang="zh-CN" altLang="en-US" dirty="0"/>
              <a:t>习惯的信号分布。</a:t>
            </a:r>
            <a:r>
              <a:rPr lang="en-US" altLang="zh-CN" dirty="0"/>
              <a:t>WeConv</a:t>
            </a:r>
            <a:r>
              <a:rPr lang="zh-CN" altLang="en-US" dirty="0"/>
              <a:t>的</a:t>
            </a:r>
            <a:r>
              <a:rPr lang="en-US" altLang="zh-CN" dirty="0"/>
              <a:t>“</a:t>
            </a:r>
            <a:r>
              <a:rPr lang="zh-CN" altLang="en-US" dirty="0"/>
              <a:t>局部使用</a:t>
            </a:r>
            <a:r>
              <a:rPr lang="en-US" altLang="zh-CN" dirty="0"/>
              <a:t>”</a:t>
            </a:r>
            <a:r>
              <a:rPr lang="zh-CN" altLang="en-US" dirty="0"/>
              <a:t>策略则避免了这个问题。</a:t>
            </a:r>
            <a:endParaRPr lang="zh-CN" alt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PPTIST_MASTER">
    <p:bg>
      <p:bgPr>
        <a:solidFill>
          <a:srgbClr val="FFFFFF"/>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PPTIST_MASTER">
    <p:bg>
      <p:bgPr>
        <a:solidFill>
          <a:srgbClr val="FFFFFF"/>
        </a:solidFill>
        <a:effectLst/>
      </p:bgPr>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4.xml"/><Relationship Id="rId1"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52" r:id="rId1"/>
    <p:sldLayoutId id="2147483653" r:id="rId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3.xml"/><Relationship Id="rId2" Type="http://schemas.openxmlformats.org/officeDocument/2006/relationships/image" Target="../media/image10.png"/><Relationship Id="rId1" Type="http://schemas.openxmlformats.org/officeDocument/2006/relationships/image" Target="../media/image9.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3.xml"/><Relationship Id="rId1"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3.xml"/><Relationship Id="rId1" Type="http://schemas.openxmlformats.org/officeDocument/2006/relationships/image" Target="../media/image2.png"/></Relationships>
</file>

<file path=ppt/slides/_rels/slide14.xml.rels><?xml version="1.0" encoding="UTF-8" standalone="yes"?>
<Relationships xmlns="http://schemas.openxmlformats.org/package/2006/relationships"><Relationship Id="rId9" Type="http://schemas.openxmlformats.org/officeDocument/2006/relationships/image" Target="../media/image12.png"/><Relationship Id="rId8" Type="http://schemas.openxmlformats.org/officeDocument/2006/relationships/tags" Target="../tags/tag16.xml"/><Relationship Id="rId7" Type="http://schemas.openxmlformats.org/officeDocument/2006/relationships/tags" Target="../tags/tag15.xml"/><Relationship Id="rId6" Type="http://schemas.openxmlformats.org/officeDocument/2006/relationships/tags" Target="../tags/tag14.xml"/><Relationship Id="rId5" Type="http://schemas.openxmlformats.org/officeDocument/2006/relationships/tags" Target="../tags/tag13.xml"/><Relationship Id="rId4" Type="http://schemas.openxmlformats.org/officeDocument/2006/relationships/tags" Target="../tags/tag12.xml"/><Relationship Id="rId3" Type="http://schemas.openxmlformats.org/officeDocument/2006/relationships/tags" Target="../tags/tag11.xml"/><Relationship Id="rId2" Type="http://schemas.openxmlformats.org/officeDocument/2006/relationships/tags" Target="../tags/tag10.xml"/><Relationship Id="rId11" Type="http://schemas.openxmlformats.org/officeDocument/2006/relationships/notesSlide" Target="../notesSlides/notesSlide14.xml"/><Relationship Id="rId10" Type="http://schemas.openxmlformats.org/officeDocument/2006/relationships/slideLayout" Target="../slideLayouts/slideLayout1.xml"/><Relationship Id="rId1" Type="http://schemas.openxmlformats.org/officeDocument/2006/relationships/tags" Target="../tags/tag9.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3.xml"/><Relationship Id="rId1"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3.xml"/><Relationship Id="rId1"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3.xml"/><Relationship Id="rId1" Type="http://schemas.openxmlformats.org/officeDocument/2006/relationships/image" Target="../media/image11.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3.xml"/><Relationship Id="rId1" Type="http://schemas.openxmlformats.org/officeDocument/2006/relationships/image" Target="../media/image15.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xml"/><Relationship Id="rId1"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3.xml"/><Relationship Id="rId1" Type="http://schemas.openxmlformats.org/officeDocument/2006/relationships/image" Target="../media/image2.png"/></Relationships>
</file>

<file path=ppt/slides/_rels/slide20.xml.rels><?xml version="1.0" encoding="UTF-8" standalone="yes"?>
<Relationships xmlns="http://schemas.openxmlformats.org/package/2006/relationships"><Relationship Id="rId9" Type="http://schemas.openxmlformats.org/officeDocument/2006/relationships/tags" Target="../tags/tag24.xml"/><Relationship Id="rId8" Type="http://schemas.openxmlformats.org/officeDocument/2006/relationships/tags" Target="../tags/tag23.xml"/><Relationship Id="rId7" Type="http://schemas.openxmlformats.org/officeDocument/2006/relationships/tags" Target="../tags/tag22.xml"/><Relationship Id="rId6" Type="http://schemas.openxmlformats.org/officeDocument/2006/relationships/tags" Target="../tags/tag21.xml"/><Relationship Id="rId5" Type="http://schemas.openxmlformats.org/officeDocument/2006/relationships/tags" Target="../tags/tag20.xml"/><Relationship Id="rId4" Type="http://schemas.openxmlformats.org/officeDocument/2006/relationships/tags" Target="../tags/tag19.xml"/><Relationship Id="rId3" Type="http://schemas.openxmlformats.org/officeDocument/2006/relationships/tags" Target="../tags/tag18.xml"/><Relationship Id="rId2" Type="http://schemas.openxmlformats.org/officeDocument/2006/relationships/tags" Target="../tags/tag17.xml"/><Relationship Id="rId11" Type="http://schemas.openxmlformats.org/officeDocument/2006/relationships/notesSlide" Target="../notesSlides/notesSlide20.xml"/><Relationship Id="rId10" Type="http://schemas.openxmlformats.org/officeDocument/2006/relationships/slideLayout" Target="../slideLayouts/slideLayout1.xml"/><Relationship Id="rId1" Type="http://schemas.openxmlformats.org/officeDocument/2006/relationships/image" Target="../media/image7.png"/></Relationships>
</file>

<file path=ppt/slides/_rels/slide21.xml.rels><?xml version="1.0" encoding="UTF-8" standalone="yes"?>
<Relationships xmlns="http://schemas.openxmlformats.org/package/2006/relationships"><Relationship Id="rId5" Type="http://schemas.openxmlformats.org/officeDocument/2006/relationships/notesSlide" Target="../notesSlides/notesSlide21.xml"/><Relationship Id="rId4" Type="http://schemas.openxmlformats.org/officeDocument/2006/relationships/slideLayout" Target="../slideLayouts/slideLayout1.xml"/><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image" Target="../media/image16.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xml"/><Relationship Id="rId1" Type="http://schemas.openxmlformats.org/officeDocument/2006/relationships/image" Target="../media/image19.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xml"/><Relationship Id="rId1" Type="http://schemas.openxmlformats.org/officeDocument/2006/relationships/image" Target="../media/image2.png"/></Relationships>
</file>

<file path=ppt/slides/_rels/slide24.xml.rels><?xml version="1.0" encoding="UTF-8" standalone="yes"?>
<Relationships xmlns="http://schemas.openxmlformats.org/package/2006/relationships"><Relationship Id="rId4" Type="http://schemas.openxmlformats.org/officeDocument/2006/relationships/notesSlide" Target="../notesSlides/notesSlide24.xml"/><Relationship Id="rId3" Type="http://schemas.openxmlformats.org/officeDocument/2006/relationships/slideLayout" Target="../slideLayouts/slideLayout1.xml"/><Relationship Id="rId2" Type="http://schemas.openxmlformats.org/officeDocument/2006/relationships/image" Target="../media/image21.png"/><Relationship Id="rId1" Type="http://schemas.openxmlformats.org/officeDocument/2006/relationships/image" Target="../media/image20.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xml"/><Relationship Id="rId1" Type="http://schemas.openxmlformats.org/officeDocument/2006/relationships/image" Target="../media/image22.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1.xml"/><Relationship Id="rId1" Type="http://schemas.openxmlformats.org/officeDocument/2006/relationships/image" Target="../media/image23.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3.xml"/><Relationship Id="rId1"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3.xml"/><Relationship Id="rId1"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3.xml"/><Relationship Id="rId1"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3.xml"/><Relationship Id="rId1"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3.xml"/><Relationship Id="rId1" Type="http://schemas.openxmlformats.org/officeDocument/2006/relationships/image" Target="../media/image2.png"/></Relationships>
</file>

<file path=ppt/slides/_rels/slide8.xml.rels><?xml version="1.0" encoding="UTF-8" standalone="yes"?>
<Relationships xmlns="http://schemas.openxmlformats.org/package/2006/relationships"><Relationship Id="rId9" Type="http://schemas.openxmlformats.org/officeDocument/2006/relationships/tags" Target="../tags/tag8.xml"/><Relationship Id="rId8" Type="http://schemas.openxmlformats.org/officeDocument/2006/relationships/tags" Target="../tags/tag7.xml"/><Relationship Id="rId7" Type="http://schemas.openxmlformats.org/officeDocument/2006/relationships/tags" Target="../tags/tag6.xml"/><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1" Type="http://schemas.openxmlformats.org/officeDocument/2006/relationships/notesSlide" Target="../notesSlides/notesSlide8.xml"/><Relationship Id="rId10" Type="http://schemas.openxmlformats.org/officeDocument/2006/relationships/slideLayout" Target="../slideLayouts/slideLayout3.xml"/><Relationship Id="rId1"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3.xml"/><Relationship Id="rId1"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9-05-13:17:36-d2t74s5nfo2stf9digr0.png"/>
          <p:cNvPicPr>
            <a:picLocks noChangeAspect="1"/>
          </p:cNvPicPr>
          <p:nvPr/>
        </p:nvPicPr>
        <p:blipFill>
          <a:blip r:embed="rId1"/>
          <a:srcRect l="10" r="10"/>
          <a:stretch>
            <a:fillRect/>
          </a:stretch>
        </p:blipFill>
        <p:spPr>
          <a:xfrm>
            <a:off x="1200" y="0"/>
            <a:ext cx="12189600" cy="6865200"/>
          </a:xfrm>
          <a:prstGeom prst="rect">
            <a:avLst/>
          </a:prstGeom>
        </p:spPr>
      </p:pic>
      <p:sp>
        <p:nvSpPr>
          <p:cNvPr id="3" name="Text 0"/>
          <p:cNvSpPr/>
          <p:nvPr/>
        </p:nvSpPr>
        <p:spPr>
          <a:xfrm>
            <a:off x="3777615" y="4553585"/>
            <a:ext cx="1918970" cy="337185"/>
          </a:xfrm>
          <a:prstGeom prst="rect">
            <a:avLst/>
          </a:prstGeom>
          <a:noFill/>
        </p:spPr>
        <p:txBody>
          <a:bodyPr wrap="square" lIns="91440" tIns="45720" rIns="91440" bIns="45720" rtlCol="0" anchor="t">
            <a:spAutoFit/>
          </a:bodyPr>
          <a:lstStyle/>
          <a:p>
            <a:pPr marL="0" indent="0" algn="ctr">
              <a:lnSpc>
                <a:spcPct val="100000"/>
              </a:lnSpc>
              <a:buNone/>
            </a:pPr>
            <a:r>
              <a:rPr lang="en-US" sz="1600" dirty="0">
                <a:solidFill>
                  <a:srgbClr val="FFFFFF"/>
                </a:solidFill>
                <a:latin typeface="MiSans" pitchFamily="34" charset="-122"/>
                <a:ea typeface="MiSans" pitchFamily="34" charset="-122"/>
                <a:cs typeface="MiSans" pitchFamily="34" charset="-120"/>
              </a:rPr>
              <a:t>汇报人:</a:t>
            </a:r>
            <a:r>
              <a:rPr lang="zh-CN" sz="1600" dirty="0">
                <a:solidFill>
                  <a:srgbClr val="FFFFFF"/>
                </a:solidFill>
                <a:latin typeface="MiSans" pitchFamily="34" charset="-122"/>
                <a:ea typeface="MiSans" pitchFamily="34" charset="-122"/>
                <a:cs typeface="MiSans" pitchFamily="34" charset="-120"/>
              </a:rPr>
              <a:t>孙一城</a:t>
            </a:r>
            <a:endParaRPr lang="zh-CN" sz="1600" dirty="0">
              <a:solidFill>
                <a:srgbClr val="FFFFFF"/>
              </a:solidFill>
              <a:latin typeface="MiSans" pitchFamily="34" charset="-122"/>
              <a:ea typeface="MiSans" pitchFamily="34" charset="-122"/>
              <a:cs typeface="MiSans" pitchFamily="34" charset="-120"/>
            </a:endParaRPr>
          </a:p>
        </p:txBody>
      </p:sp>
      <p:sp>
        <p:nvSpPr>
          <p:cNvPr id="4" name="Text 1"/>
          <p:cNvSpPr/>
          <p:nvPr/>
        </p:nvSpPr>
        <p:spPr>
          <a:xfrm>
            <a:off x="6495415" y="4553585"/>
            <a:ext cx="1918970" cy="337185"/>
          </a:xfrm>
          <a:prstGeom prst="rect">
            <a:avLst/>
          </a:prstGeom>
          <a:noFill/>
        </p:spPr>
        <p:txBody>
          <a:bodyPr wrap="square" lIns="91440" tIns="45720" rIns="91440" bIns="45720" rtlCol="0" anchor="t">
            <a:spAutoFit/>
          </a:bodyPr>
          <a:lstStyle/>
          <a:p>
            <a:pPr marL="0" indent="0" algn="ctr">
              <a:lnSpc>
                <a:spcPct val="100000"/>
              </a:lnSpc>
              <a:buNone/>
            </a:pPr>
            <a:r>
              <a:rPr lang="en-US" sz="1600" dirty="0">
                <a:solidFill>
                  <a:srgbClr val="FFFFFF"/>
                </a:solidFill>
                <a:latin typeface="MiSans" pitchFamily="34" charset="-122"/>
                <a:ea typeface="MiSans" pitchFamily="34" charset="-122"/>
                <a:cs typeface="MiSans" pitchFamily="34" charset="-120"/>
              </a:rPr>
              <a:t>时间</a:t>
            </a:r>
            <a:r>
              <a:rPr lang="en-US" sz="1600" dirty="0">
                <a:solidFill>
                  <a:srgbClr val="FFFFFF"/>
                </a:solidFill>
                <a:latin typeface="MiSans" pitchFamily="34" charset="-122"/>
                <a:ea typeface="MiSans" pitchFamily="34" charset="-122"/>
                <a:cs typeface="MiSans" pitchFamily="34" charset="-120"/>
              </a:rPr>
              <a:t>:2025/10/15</a:t>
            </a:r>
            <a:endParaRPr lang="en-US" sz="1600" dirty="0"/>
          </a:p>
        </p:txBody>
      </p:sp>
      <p:sp>
        <p:nvSpPr>
          <p:cNvPr id="5" name="Text 2"/>
          <p:cNvSpPr/>
          <p:nvPr/>
        </p:nvSpPr>
        <p:spPr>
          <a:xfrm>
            <a:off x="1270" y="2097405"/>
            <a:ext cx="12193905" cy="1014730"/>
          </a:xfrm>
          <a:prstGeom prst="rect">
            <a:avLst/>
          </a:prstGeom>
          <a:noFill/>
        </p:spPr>
        <p:txBody>
          <a:bodyPr wrap="square" lIns="91440" tIns="45720" rIns="91440" bIns="45720" rtlCol="0" anchor="t">
            <a:spAutoFit/>
          </a:bodyPr>
          <a:lstStyle/>
          <a:p>
            <a:pPr marL="0" indent="0" algn="ctr">
              <a:lnSpc>
                <a:spcPct val="100000"/>
              </a:lnSpc>
              <a:buNone/>
            </a:pPr>
            <a:r>
              <a:rPr lang="en-US" sz="6000" b="1" dirty="0">
                <a:solidFill>
                  <a:srgbClr val="FFFFFF"/>
                </a:solidFill>
                <a:latin typeface="MiSans" pitchFamily="34" charset="-122"/>
                <a:ea typeface="MiSans" pitchFamily="34" charset="-122"/>
                <a:cs typeface="MiSans" pitchFamily="34" charset="-120"/>
              </a:rPr>
              <a:t>CNN</a:t>
            </a:r>
            <a:r>
              <a:rPr lang="zh-CN" altLang="en-US" sz="6000" b="1" dirty="0">
                <a:solidFill>
                  <a:srgbClr val="FFFFFF"/>
                </a:solidFill>
                <a:latin typeface="MiSans" pitchFamily="34" charset="-122"/>
                <a:ea typeface="MiSans" pitchFamily="34" charset="-122"/>
                <a:cs typeface="MiSans" pitchFamily="34" charset="-120"/>
              </a:rPr>
              <a:t>汇报</a:t>
            </a:r>
            <a:endParaRPr lang="en-US" sz="16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hape 12"/>
          <p:cNvSpPr/>
          <p:nvPr/>
        </p:nvSpPr>
        <p:spPr>
          <a:xfrm>
            <a:off x="422910" y="6374130"/>
            <a:ext cx="215900" cy="215900"/>
          </a:xfrm>
          <a:prstGeom prst="roundRect">
            <a:avLst>
              <a:gd name="adj" fmla="val 50000"/>
            </a:avLst>
          </a:prstGeom>
          <a:solidFill>
            <a:srgbClr val="6DAECC"/>
          </a:solidFill>
        </p:spPr>
      </p:sp>
      <p:sp>
        <p:nvSpPr>
          <p:cNvPr id="16" name="Text 13"/>
          <p:cNvSpPr/>
          <p:nvPr/>
        </p:nvSpPr>
        <p:spPr>
          <a:xfrm>
            <a:off x="422910" y="6374130"/>
            <a:ext cx="215900" cy="215900"/>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17" name="Shape 14"/>
          <p:cNvSpPr/>
          <p:nvPr/>
        </p:nvSpPr>
        <p:spPr>
          <a:xfrm>
            <a:off x="549910" y="6374130"/>
            <a:ext cx="215900" cy="215900"/>
          </a:xfrm>
          <a:prstGeom prst="roundRect">
            <a:avLst>
              <a:gd name="adj" fmla="val 50000"/>
            </a:avLst>
          </a:prstGeom>
          <a:solidFill>
            <a:srgbClr val="000000">
              <a:alpha val="0"/>
            </a:srgbClr>
          </a:solidFill>
          <a:ln w="19050">
            <a:solidFill>
              <a:srgbClr val="6DAECC"/>
            </a:solidFill>
            <a:prstDash val="solid"/>
          </a:ln>
        </p:spPr>
      </p:sp>
      <p:sp>
        <p:nvSpPr>
          <p:cNvPr id="18" name="Text 15"/>
          <p:cNvSpPr/>
          <p:nvPr/>
        </p:nvSpPr>
        <p:spPr>
          <a:xfrm>
            <a:off x="549910" y="6374130"/>
            <a:ext cx="215900" cy="215900"/>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19" name="Text 16"/>
          <p:cNvSpPr/>
          <p:nvPr/>
        </p:nvSpPr>
        <p:spPr>
          <a:xfrm>
            <a:off x="638810" y="469900"/>
            <a:ext cx="10782935" cy="521970"/>
          </a:xfrm>
          <a:prstGeom prst="rect">
            <a:avLst/>
          </a:prstGeom>
          <a:noFill/>
        </p:spPr>
        <p:txBody>
          <a:bodyPr wrap="square" lIns="91440" tIns="45720" rIns="91440" bIns="45720" rtlCol="0" anchor="t">
            <a:spAutoFit/>
          </a:bodyPr>
          <a:lstStyle/>
          <a:p>
            <a:pPr marL="0" indent="0" algn="just">
              <a:lnSpc>
                <a:spcPct val="100000"/>
              </a:lnSpc>
              <a:buNone/>
            </a:pPr>
            <a:r>
              <a:rPr lang="en-US" sz="2800" b="1" dirty="0">
                <a:solidFill>
                  <a:srgbClr val="295C74"/>
                </a:solidFill>
                <a:latin typeface="MiSans" pitchFamily="34" charset="-122"/>
                <a:ea typeface="MiSans" pitchFamily="34" charset="-122"/>
                <a:cs typeface="MiSans" pitchFamily="34" charset="-120"/>
              </a:rPr>
              <a:t>WeChARM</a:t>
            </a:r>
            <a:r>
              <a:rPr lang="zh-CN" altLang="en-US" sz="2800" b="1" dirty="0">
                <a:solidFill>
                  <a:srgbClr val="295C74"/>
                </a:solidFill>
                <a:latin typeface="MiSans" pitchFamily="34" charset="-122"/>
                <a:ea typeface="MiSans" pitchFamily="34" charset="-122"/>
                <a:cs typeface="MiSans" pitchFamily="34" charset="-120"/>
              </a:rPr>
              <a:t>熵模型</a:t>
            </a:r>
            <a:endParaRPr lang="zh-CN" altLang="en-US" sz="2800" b="1" dirty="0">
              <a:solidFill>
                <a:srgbClr val="295C74"/>
              </a:solidFill>
              <a:latin typeface="MiSans" pitchFamily="34" charset="-122"/>
              <a:ea typeface="MiSans" pitchFamily="34" charset="-122"/>
              <a:cs typeface="MiSans" pitchFamily="34" charset="-120"/>
            </a:endParaRPr>
          </a:p>
        </p:txBody>
      </p:sp>
      <p:sp>
        <p:nvSpPr>
          <p:cNvPr id="32" name="文本框 31"/>
          <p:cNvSpPr txBox="1"/>
          <p:nvPr/>
        </p:nvSpPr>
        <p:spPr>
          <a:xfrm>
            <a:off x="608330" y="1249045"/>
            <a:ext cx="6047740" cy="1476375"/>
          </a:xfrm>
          <a:prstGeom prst="rect">
            <a:avLst/>
          </a:prstGeom>
          <a:noFill/>
        </p:spPr>
        <p:txBody>
          <a:bodyPr wrap="square" rtlCol="0">
            <a:spAutoFit/>
          </a:bodyPr>
          <a:p>
            <a:r>
              <a:rPr lang="zh-CN" altLang="en-US" b="1"/>
              <a:t>核心思想、</a:t>
            </a:r>
            <a:r>
              <a:rPr lang="zh-CN" altLang="en-US" b="1"/>
              <a:t>目标：</a:t>
            </a:r>
            <a:endParaRPr lang="zh-CN" altLang="en-US" b="1"/>
          </a:p>
          <a:p>
            <a:pPr indent="457200"/>
            <a:r>
              <a:rPr lang="zh-CN" altLang="en-US"/>
              <a:t>在图像压缩中，熵模型的任务是精确地估计被压缩特征的概率分布。知道这个分布，我们就可以使用像算术编码这样的技术，为更常见的值分配短的码字，为不常见的值分配长的码字，从而实现高效压缩。</a:t>
            </a:r>
            <a:endParaRPr lang="zh-CN" altLang="en-US"/>
          </a:p>
        </p:txBody>
      </p:sp>
      <p:pic>
        <p:nvPicPr>
          <p:cNvPr id="36" name="图片 35"/>
          <p:cNvPicPr>
            <a:picLocks noChangeAspect="1"/>
          </p:cNvPicPr>
          <p:nvPr/>
        </p:nvPicPr>
        <p:blipFill>
          <a:blip r:embed="rId1"/>
          <a:stretch>
            <a:fillRect/>
          </a:stretch>
        </p:blipFill>
        <p:spPr>
          <a:xfrm>
            <a:off x="6656070" y="469900"/>
            <a:ext cx="5295900" cy="3390900"/>
          </a:xfrm>
          <a:prstGeom prst="rect">
            <a:avLst/>
          </a:prstGeom>
        </p:spPr>
      </p:pic>
      <p:sp>
        <p:nvSpPr>
          <p:cNvPr id="37" name="文本框 36"/>
          <p:cNvSpPr txBox="1"/>
          <p:nvPr/>
        </p:nvSpPr>
        <p:spPr>
          <a:xfrm>
            <a:off x="549910" y="2901950"/>
            <a:ext cx="6048375" cy="3295015"/>
          </a:xfrm>
          <a:prstGeom prst="rect">
            <a:avLst/>
          </a:prstGeom>
          <a:noFill/>
        </p:spPr>
        <p:txBody>
          <a:bodyPr wrap="square" rtlCol="0">
            <a:noAutofit/>
          </a:bodyPr>
          <a:p>
            <a:r>
              <a:rPr lang="zh-CN" altLang="en-US" b="1"/>
              <a:t>大体流程：</a:t>
            </a:r>
            <a:endParaRPr lang="zh-CN" altLang="en-US" b="1"/>
          </a:p>
          <a:p>
            <a:pPr indent="457200"/>
            <a:r>
              <a:rPr lang="zh-CN" altLang="en-US"/>
              <a:t>首先，通过离散小波变换将输入的潜在表示分解为低频子带</a:t>
            </a:r>
            <a:r>
              <a:rPr lang="en-US" altLang="zh-CN"/>
              <a:t> </a:t>
            </a:r>
            <a:r>
              <a:rPr lang="zh-CN" altLang="en-US"/>
              <a:t>与高频子带。</a:t>
            </a:r>
            <a:endParaRPr lang="zh-CN" altLang="en-US"/>
          </a:p>
          <a:p>
            <a:pPr indent="457200"/>
            <a:r>
              <a:rPr lang="zh-CN" altLang="en-US"/>
              <a:t>低频编码：</a:t>
            </a:r>
            <a:r>
              <a:rPr lang="en-US" altLang="zh-CN"/>
              <a:t> </a:t>
            </a:r>
            <a:r>
              <a:rPr lang="zh-CN" altLang="en-US"/>
              <a:t>低频子带被划分为多个通道切片，并按序进行编码。在编码当前切片时，模型不仅依赖于从超先验网络中提取的全局分布参数，还会以先前已编码的切片作为上下文，以此建模并利用通道间的依赖关系，减少冗余。</a:t>
            </a:r>
            <a:endParaRPr lang="en-US" altLang="zh-CN"/>
          </a:p>
          <a:p>
            <a:pPr indent="457200"/>
            <a:r>
              <a:rPr lang="zh-CN" altLang="en-US"/>
              <a:t>高频编码：</a:t>
            </a:r>
            <a:r>
              <a:rPr lang="en-US" altLang="zh-CN"/>
              <a:t> </a:t>
            </a:r>
            <a:r>
              <a:rPr lang="zh-CN" altLang="en-US"/>
              <a:t>在高频子带的编码过程中，模型进一步将已完整编码并解码的整个低频子带作为先验条件。在此基础上，高频子带同样以切片为单位进行顺序编码。这使得模型能够利用清晰的低频结构来精准预测高频细节的概率分布，实现更高效的条件熵编码。</a:t>
            </a:r>
            <a:endParaRPr lang="zh-CN" altLang="en-US"/>
          </a:p>
        </p:txBody>
      </p:sp>
      <p:pic>
        <p:nvPicPr>
          <p:cNvPr id="38" name="图片 37"/>
          <p:cNvPicPr>
            <a:picLocks noChangeAspect="1"/>
          </p:cNvPicPr>
          <p:nvPr/>
        </p:nvPicPr>
        <p:blipFill>
          <a:blip r:embed="rId2"/>
          <a:stretch>
            <a:fillRect/>
          </a:stretch>
        </p:blipFill>
        <p:spPr>
          <a:xfrm>
            <a:off x="6822440" y="3857625"/>
            <a:ext cx="4962525" cy="300037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638810" y="6362065"/>
            <a:ext cx="215900" cy="215900"/>
          </a:xfrm>
          <a:prstGeom prst="roundRect">
            <a:avLst>
              <a:gd name="adj" fmla="val 50000"/>
            </a:avLst>
          </a:prstGeom>
          <a:solidFill>
            <a:srgbClr val="6DAECC"/>
          </a:solidFill>
        </p:spPr>
      </p:sp>
      <p:sp>
        <p:nvSpPr>
          <p:cNvPr id="3" name="Text 1"/>
          <p:cNvSpPr/>
          <p:nvPr/>
        </p:nvSpPr>
        <p:spPr>
          <a:xfrm>
            <a:off x="638810" y="6362065"/>
            <a:ext cx="215900" cy="215900"/>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4" name="Shape 2"/>
          <p:cNvSpPr/>
          <p:nvPr/>
        </p:nvSpPr>
        <p:spPr>
          <a:xfrm>
            <a:off x="765810" y="6362065"/>
            <a:ext cx="215900" cy="215900"/>
          </a:xfrm>
          <a:prstGeom prst="roundRect">
            <a:avLst>
              <a:gd name="adj" fmla="val 50000"/>
            </a:avLst>
          </a:prstGeom>
          <a:solidFill>
            <a:srgbClr val="000000">
              <a:alpha val="0"/>
            </a:srgbClr>
          </a:solidFill>
          <a:ln w="19050">
            <a:solidFill>
              <a:srgbClr val="6DAECC"/>
            </a:solidFill>
            <a:prstDash val="solid"/>
          </a:ln>
        </p:spPr>
      </p:sp>
      <p:sp>
        <p:nvSpPr>
          <p:cNvPr id="5" name="Text 3"/>
          <p:cNvSpPr/>
          <p:nvPr/>
        </p:nvSpPr>
        <p:spPr>
          <a:xfrm>
            <a:off x="765810" y="6362065"/>
            <a:ext cx="215900" cy="215900"/>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7" name="Shape 4"/>
          <p:cNvSpPr/>
          <p:nvPr/>
        </p:nvSpPr>
        <p:spPr>
          <a:xfrm>
            <a:off x="513080" y="1370965"/>
            <a:ext cx="7620000" cy="2131060"/>
          </a:xfrm>
          <a:prstGeom prst="roundRect">
            <a:avLst>
              <a:gd name="adj" fmla="val 3784"/>
            </a:avLst>
          </a:prstGeom>
          <a:solidFill>
            <a:srgbClr val="6DAECC"/>
          </a:solidFill>
        </p:spPr>
      </p:sp>
      <p:sp>
        <p:nvSpPr>
          <p:cNvPr id="8" name="Text 5"/>
          <p:cNvSpPr/>
          <p:nvPr/>
        </p:nvSpPr>
        <p:spPr>
          <a:xfrm>
            <a:off x="513080" y="1370965"/>
            <a:ext cx="7620000" cy="2131060"/>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9" name="Shape 6"/>
          <p:cNvSpPr/>
          <p:nvPr/>
        </p:nvSpPr>
        <p:spPr>
          <a:xfrm>
            <a:off x="711200" y="1580515"/>
            <a:ext cx="4069080" cy="381000"/>
          </a:xfrm>
          <a:prstGeom prst="roundRect">
            <a:avLst>
              <a:gd name="adj" fmla="val 50000"/>
            </a:avLst>
          </a:prstGeom>
          <a:solidFill>
            <a:srgbClr val="FFFFFF"/>
          </a:solidFill>
        </p:spPr>
      </p:sp>
      <p:sp>
        <p:nvSpPr>
          <p:cNvPr id="10" name="Text 7"/>
          <p:cNvSpPr/>
          <p:nvPr/>
        </p:nvSpPr>
        <p:spPr>
          <a:xfrm>
            <a:off x="711200" y="1580515"/>
            <a:ext cx="4069080" cy="381000"/>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12" name="Shape 8"/>
          <p:cNvSpPr/>
          <p:nvPr/>
        </p:nvSpPr>
        <p:spPr>
          <a:xfrm>
            <a:off x="513080" y="3707765"/>
            <a:ext cx="7620000" cy="2131060"/>
          </a:xfrm>
          <a:prstGeom prst="roundRect">
            <a:avLst>
              <a:gd name="adj" fmla="val 3784"/>
            </a:avLst>
          </a:prstGeom>
          <a:solidFill>
            <a:srgbClr val="6DAECC"/>
          </a:solidFill>
        </p:spPr>
      </p:sp>
      <p:sp>
        <p:nvSpPr>
          <p:cNvPr id="13" name="Text 9"/>
          <p:cNvSpPr/>
          <p:nvPr/>
        </p:nvSpPr>
        <p:spPr>
          <a:xfrm>
            <a:off x="513080" y="3707765"/>
            <a:ext cx="7620000" cy="2131060"/>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14" name="Shape 10"/>
          <p:cNvSpPr/>
          <p:nvPr/>
        </p:nvSpPr>
        <p:spPr>
          <a:xfrm>
            <a:off x="711200" y="3917315"/>
            <a:ext cx="4069080" cy="381000"/>
          </a:xfrm>
          <a:prstGeom prst="roundRect">
            <a:avLst>
              <a:gd name="adj" fmla="val 50000"/>
            </a:avLst>
          </a:prstGeom>
          <a:solidFill>
            <a:srgbClr val="FFFFFF"/>
          </a:solidFill>
        </p:spPr>
      </p:sp>
      <p:sp>
        <p:nvSpPr>
          <p:cNvPr id="15" name="Text 11"/>
          <p:cNvSpPr/>
          <p:nvPr/>
        </p:nvSpPr>
        <p:spPr>
          <a:xfrm>
            <a:off x="711200" y="3917315"/>
            <a:ext cx="4069080" cy="381000"/>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16" name="Text 12"/>
          <p:cNvSpPr/>
          <p:nvPr/>
        </p:nvSpPr>
        <p:spPr>
          <a:xfrm>
            <a:off x="638810" y="315595"/>
            <a:ext cx="10782935" cy="521970"/>
          </a:xfrm>
          <a:prstGeom prst="rect">
            <a:avLst/>
          </a:prstGeom>
          <a:noFill/>
        </p:spPr>
        <p:txBody>
          <a:bodyPr wrap="square" lIns="91440" tIns="45720" rIns="91440" bIns="45720" rtlCol="0" anchor="t">
            <a:spAutoFit/>
          </a:bodyPr>
          <a:lstStyle/>
          <a:p>
            <a:pPr marL="0" indent="0" algn="just">
              <a:lnSpc>
                <a:spcPct val="100000"/>
              </a:lnSpc>
              <a:buNone/>
            </a:pPr>
            <a:r>
              <a:rPr lang="zh-CN" altLang="en-US" sz="2800" b="1" dirty="0">
                <a:solidFill>
                  <a:srgbClr val="295C74"/>
                </a:solidFill>
                <a:latin typeface="MiSans" pitchFamily="34" charset="-122"/>
                <a:ea typeface="MiSans" pitchFamily="34" charset="-122"/>
                <a:cs typeface="MiSans" pitchFamily="34" charset="-120"/>
              </a:rPr>
              <a:t>实验结果</a:t>
            </a:r>
            <a:endParaRPr lang="zh-CN" altLang="en-US" sz="2800" b="1" dirty="0">
              <a:solidFill>
                <a:srgbClr val="295C74"/>
              </a:solidFill>
              <a:latin typeface="MiSans" pitchFamily="34" charset="-122"/>
              <a:ea typeface="MiSans" pitchFamily="34" charset="-122"/>
              <a:cs typeface="MiSans" pitchFamily="34" charset="-120"/>
            </a:endParaRPr>
          </a:p>
        </p:txBody>
      </p:sp>
      <p:sp>
        <p:nvSpPr>
          <p:cNvPr id="17" name="Text 13"/>
          <p:cNvSpPr/>
          <p:nvPr/>
        </p:nvSpPr>
        <p:spPr>
          <a:xfrm>
            <a:off x="838200" y="1565275"/>
            <a:ext cx="3932555" cy="311150"/>
          </a:xfrm>
          <a:prstGeom prst="rect">
            <a:avLst/>
          </a:prstGeom>
          <a:noFill/>
        </p:spPr>
        <p:txBody>
          <a:bodyPr wrap="square" lIns="91440" tIns="45720" rIns="91440" bIns="45720" rtlCol="0" anchor="t">
            <a:spAutoFit/>
          </a:bodyPr>
          <a:lstStyle/>
          <a:p>
            <a:pPr marL="0" indent="0" algn="just">
              <a:lnSpc>
                <a:spcPct val="100000"/>
              </a:lnSpc>
              <a:buNone/>
            </a:pPr>
            <a:r>
              <a:rPr lang="en-US" sz="2000" b="1" dirty="0">
                <a:solidFill>
                  <a:srgbClr val="295C74"/>
                </a:solidFill>
                <a:latin typeface="MiSans" pitchFamily="34" charset="-122"/>
                <a:ea typeface="MiSans" pitchFamily="34" charset="-122"/>
                <a:cs typeface="MiSans" pitchFamily="34" charset="-120"/>
              </a:rPr>
              <a:t>BD-Rate节省</a:t>
            </a:r>
            <a:endParaRPr lang="en-US" sz="1600" dirty="0"/>
          </a:p>
        </p:txBody>
      </p:sp>
      <p:sp>
        <p:nvSpPr>
          <p:cNvPr id="18" name="Text 14"/>
          <p:cNvSpPr/>
          <p:nvPr/>
        </p:nvSpPr>
        <p:spPr>
          <a:xfrm>
            <a:off x="773430" y="2004695"/>
            <a:ext cx="6976110" cy="950714"/>
          </a:xfrm>
          <a:prstGeom prst="rect">
            <a:avLst/>
          </a:prstGeom>
          <a:noFill/>
        </p:spPr>
        <p:txBody>
          <a:bodyPr wrap="square" lIns="91440" tIns="45720" rIns="91440" bIns="45720" rtlCol="0" anchor="t">
            <a:spAutoFit/>
          </a:bodyPr>
          <a:lstStyle/>
          <a:p>
            <a:pPr marL="0" indent="0" algn="just">
              <a:lnSpc>
                <a:spcPct val="130000"/>
              </a:lnSpc>
              <a:buNone/>
            </a:pPr>
            <a:r>
              <a:rPr lang="en-US" sz="1600" dirty="0">
                <a:solidFill>
                  <a:srgbClr val="FFFFFF"/>
                </a:solidFill>
                <a:latin typeface="MiSans" pitchFamily="34" charset="-122"/>
                <a:ea typeface="MiSans" pitchFamily="34" charset="-122"/>
                <a:cs typeface="MiSans" pitchFamily="34" charset="-120"/>
              </a:rPr>
              <a:t>在Kodak、Tecnick、CLIC三大公开集上，WeConvene使用5/3或9/7小波均取得超过9%的BD-Rate节省，优于H.266/VVC及最新Transformer压缩方案。</a:t>
            </a:r>
            <a:endParaRPr lang="en-US" sz="1600" dirty="0"/>
          </a:p>
        </p:txBody>
      </p:sp>
      <p:sp>
        <p:nvSpPr>
          <p:cNvPr id="19" name="Text 15"/>
          <p:cNvSpPr/>
          <p:nvPr/>
        </p:nvSpPr>
        <p:spPr>
          <a:xfrm>
            <a:off x="838200" y="3902075"/>
            <a:ext cx="3932555" cy="311150"/>
          </a:xfrm>
          <a:prstGeom prst="rect">
            <a:avLst/>
          </a:prstGeom>
          <a:noFill/>
        </p:spPr>
        <p:txBody>
          <a:bodyPr wrap="square" lIns="91440" tIns="45720" rIns="91440" bIns="45720" rtlCol="0" anchor="t">
            <a:spAutoFit/>
          </a:bodyPr>
          <a:lstStyle/>
          <a:p>
            <a:pPr marL="0" indent="0" algn="just">
              <a:lnSpc>
                <a:spcPct val="100000"/>
              </a:lnSpc>
              <a:buNone/>
            </a:pPr>
            <a:r>
              <a:rPr lang="en-US" sz="2000" b="1" dirty="0">
                <a:solidFill>
                  <a:srgbClr val="295C74"/>
                </a:solidFill>
                <a:latin typeface="MiSans" pitchFamily="34" charset="-122"/>
                <a:ea typeface="MiSans" pitchFamily="34" charset="-122"/>
                <a:cs typeface="MiSans" pitchFamily="34" charset="-120"/>
              </a:rPr>
              <a:t>解码速度提升</a:t>
            </a:r>
            <a:endParaRPr lang="en-US" sz="1600" dirty="0"/>
          </a:p>
        </p:txBody>
      </p:sp>
      <p:sp>
        <p:nvSpPr>
          <p:cNvPr id="20" name="Text 16"/>
          <p:cNvSpPr/>
          <p:nvPr/>
        </p:nvSpPr>
        <p:spPr>
          <a:xfrm>
            <a:off x="773430" y="4341495"/>
            <a:ext cx="6976110" cy="633809"/>
          </a:xfrm>
          <a:prstGeom prst="rect">
            <a:avLst/>
          </a:prstGeom>
          <a:noFill/>
        </p:spPr>
        <p:txBody>
          <a:bodyPr wrap="square" lIns="91440" tIns="45720" rIns="91440" bIns="45720" rtlCol="0" anchor="t">
            <a:spAutoFit/>
          </a:bodyPr>
          <a:lstStyle/>
          <a:p>
            <a:pPr marL="0" indent="0" algn="just">
              <a:lnSpc>
                <a:spcPct val="130000"/>
              </a:lnSpc>
              <a:buNone/>
            </a:pPr>
            <a:r>
              <a:rPr lang="en-US" sz="1600" dirty="0">
                <a:solidFill>
                  <a:srgbClr val="FFFFFF"/>
                </a:solidFill>
                <a:latin typeface="MiSans" pitchFamily="34" charset="-122"/>
                <a:ea typeface="MiSans" pitchFamily="34" charset="-122"/>
                <a:cs typeface="MiSans" pitchFamily="34" charset="-120"/>
              </a:rPr>
              <a:t>解码端仅需0.445秒即可完成一幅高清图像重建，而同等码率下的序列上下文模型需9秒以上，证明其高效性。</a:t>
            </a:r>
            <a:endParaRPr lang="en-US" sz="16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rot="1800000">
            <a:off x="367916" y="1062304"/>
            <a:ext cx="1357317" cy="1357318"/>
          </a:xfrm>
          <a:custGeom>
            <a:avLst/>
            <a:gdLst/>
            <a:ahLst/>
            <a:cxnLst/>
            <a:rect l="l" t="t" r="r" b="b"/>
            <a:pathLst>
              <a:path w="1357317" h="1357318">
                <a:moveTo>
                  <a:pt x="497288" y="1333638"/>
                </a:moveTo>
                <a:cubicBezTo>
                  <a:pt x="497288" y="1333638"/>
                  <a:pt x="497288" y="1333638"/>
                  <a:pt x="860028" y="1333638"/>
                </a:cubicBezTo>
                <a:cubicBezTo>
                  <a:pt x="802893" y="1349425"/>
                  <a:pt x="741772" y="1357318"/>
                  <a:pt x="677994" y="1357318"/>
                </a:cubicBezTo>
                <a:cubicBezTo>
                  <a:pt x="615544" y="1357318"/>
                  <a:pt x="554422" y="1349425"/>
                  <a:pt x="497288" y="1333638"/>
                </a:cubicBezTo>
                <a:close/>
                <a:moveTo>
                  <a:pt x="337983" y="1265826"/>
                </a:moveTo>
                <a:lnTo>
                  <a:pt x="1018256" y="1265826"/>
                </a:lnTo>
                <a:cubicBezTo>
                  <a:pt x="990409" y="1281569"/>
                  <a:pt x="962561" y="1295998"/>
                  <a:pt x="932062" y="1307805"/>
                </a:cubicBezTo>
                <a:cubicBezTo>
                  <a:pt x="932062" y="1307805"/>
                  <a:pt x="932062" y="1307805"/>
                  <a:pt x="422852" y="1307805"/>
                </a:cubicBezTo>
                <a:cubicBezTo>
                  <a:pt x="393678" y="1295998"/>
                  <a:pt x="364505" y="1281569"/>
                  <a:pt x="337983" y="1265826"/>
                </a:cubicBezTo>
                <a:close/>
                <a:moveTo>
                  <a:pt x="242186" y="1199090"/>
                </a:moveTo>
                <a:lnTo>
                  <a:pt x="1114055" y="1199090"/>
                </a:lnTo>
                <a:cubicBezTo>
                  <a:pt x="1095476" y="1213604"/>
                  <a:pt x="1076898" y="1226799"/>
                  <a:pt x="1058319" y="1239993"/>
                </a:cubicBezTo>
                <a:cubicBezTo>
                  <a:pt x="1058319" y="1239993"/>
                  <a:pt x="1058319" y="1239993"/>
                  <a:pt x="297921" y="1239993"/>
                </a:cubicBezTo>
                <a:cubicBezTo>
                  <a:pt x="278016" y="1226799"/>
                  <a:pt x="259437" y="1213604"/>
                  <a:pt x="242186" y="1199090"/>
                </a:cubicBezTo>
                <a:close/>
                <a:moveTo>
                  <a:pt x="173297" y="1131278"/>
                </a:moveTo>
                <a:lnTo>
                  <a:pt x="1182943" y="1131278"/>
                </a:lnTo>
                <a:cubicBezTo>
                  <a:pt x="1169676" y="1146078"/>
                  <a:pt x="1156408" y="1160878"/>
                  <a:pt x="1141814" y="1174333"/>
                </a:cubicBezTo>
                <a:cubicBezTo>
                  <a:pt x="1141814" y="1174333"/>
                  <a:pt x="1141814" y="1174333"/>
                  <a:pt x="214426" y="1174333"/>
                </a:cubicBezTo>
                <a:cubicBezTo>
                  <a:pt x="199832" y="1160878"/>
                  <a:pt x="185238" y="1146078"/>
                  <a:pt x="173297" y="1131278"/>
                </a:cubicBezTo>
                <a:close/>
                <a:moveTo>
                  <a:pt x="120554" y="1065619"/>
                </a:moveTo>
                <a:lnTo>
                  <a:pt x="1236762" y="1065619"/>
                </a:lnTo>
                <a:cubicBezTo>
                  <a:pt x="1226144" y="1080132"/>
                  <a:pt x="1216853" y="1093327"/>
                  <a:pt x="1204908" y="1106521"/>
                </a:cubicBezTo>
                <a:cubicBezTo>
                  <a:pt x="1204908" y="1106521"/>
                  <a:pt x="1204908" y="1106521"/>
                  <a:pt x="151081" y="1106521"/>
                </a:cubicBezTo>
                <a:cubicBezTo>
                  <a:pt x="140463" y="1093327"/>
                  <a:pt x="129845" y="1080132"/>
                  <a:pt x="120554" y="1065619"/>
                </a:cubicBezTo>
                <a:close/>
                <a:moveTo>
                  <a:pt x="79652" y="997806"/>
                </a:moveTo>
                <a:lnTo>
                  <a:pt x="1277664" y="997806"/>
                </a:lnTo>
                <a:cubicBezTo>
                  <a:pt x="1269704" y="1012236"/>
                  <a:pt x="1261744" y="1026667"/>
                  <a:pt x="1252457" y="1039786"/>
                </a:cubicBezTo>
                <a:cubicBezTo>
                  <a:pt x="1252457" y="1039786"/>
                  <a:pt x="1252457" y="1039786"/>
                  <a:pt x="103532" y="1039786"/>
                </a:cubicBezTo>
                <a:cubicBezTo>
                  <a:pt x="95572" y="1026667"/>
                  <a:pt x="87612" y="1012236"/>
                  <a:pt x="79652" y="997806"/>
                </a:cubicBezTo>
                <a:close/>
                <a:moveTo>
                  <a:pt x="47360" y="931071"/>
                </a:moveTo>
                <a:lnTo>
                  <a:pt x="1307803" y="931071"/>
                </a:lnTo>
                <a:cubicBezTo>
                  <a:pt x="1302496" y="944265"/>
                  <a:pt x="1295862" y="958779"/>
                  <a:pt x="1289228" y="971973"/>
                </a:cubicBezTo>
                <a:cubicBezTo>
                  <a:pt x="1289228" y="971973"/>
                  <a:pt x="1289228" y="971973"/>
                  <a:pt x="65935" y="971973"/>
                </a:cubicBezTo>
                <a:cubicBezTo>
                  <a:pt x="59301" y="958779"/>
                  <a:pt x="53994" y="944265"/>
                  <a:pt x="47360" y="931071"/>
                </a:cubicBezTo>
                <a:close/>
                <a:moveTo>
                  <a:pt x="24756" y="863259"/>
                </a:moveTo>
                <a:lnTo>
                  <a:pt x="1331484" y="863259"/>
                </a:lnTo>
                <a:cubicBezTo>
                  <a:pt x="1327504" y="878059"/>
                  <a:pt x="1322197" y="892859"/>
                  <a:pt x="1316891" y="906314"/>
                </a:cubicBezTo>
                <a:cubicBezTo>
                  <a:pt x="1316891" y="906314"/>
                  <a:pt x="1316891" y="906314"/>
                  <a:pt x="38023" y="906314"/>
                </a:cubicBezTo>
                <a:cubicBezTo>
                  <a:pt x="32716" y="892859"/>
                  <a:pt x="28737" y="878059"/>
                  <a:pt x="24756" y="863259"/>
                </a:cubicBezTo>
                <a:close/>
                <a:moveTo>
                  <a:pt x="8610" y="797599"/>
                </a:moveTo>
                <a:lnTo>
                  <a:pt x="1346553" y="797599"/>
                </a:lnTo>
                <a:cubicBezTo>
                  <a:pt x="1343898" y="810793"/>
                  <a:pt x="1341243" y="825307"/>
                  <a:pt x="1338588" y="838502"/>
                </a:cubicBezTo>
                <a:cubicBezTo>
                  <a:pt x="1338588" y="838502"/>
                  <a:pt x="1338588" y="838502"/>
                  <a:pt x="17901" y="838502"/>
                </a:cubicBezTo>
                <a:cubicBezTo>
                  <a:pt x="15247" y="825307"/>
                  <a:pt x="11265" y="810793"/>
                  <a:pt x="8610" y="797599"/>
                </a:cubicBezTo>
                <a:close/>
                <a:moveTo>
                  <a:pt x="1076" y="729788"/>
                </a:moveTo>
                <a:lnTo>
                  <a:pt x="1356240" y="729788"/>
                </a:lnTo>
                <a:cubicBezTo>
                  <a:pt x="1354913" y="744218"/>
                  <a:pt x="1353586" y="758648"/>
                  <a:pt x="1350931" y="771767"/>
                </a:cubicBezTo>
                <a:cubicBezTo>
                  <a:pt x="1350931" y="771767"/>
                  <a:pt x="1350931" y="771767"/>
                  <a:pt x="6385" y="771767"/>
                </a:cubicBezTo>
                <a:cubicBezTo>
                  <a:pt x="3731" y="758648"/>
                  <a:pt x="2404" y="744218"/>
                  <a:pt x="1076" y="729788"/>
                </a:cubicBezTo>
                <a:close/>
                <a:moveTo>
                  <a:pt x="0" y="663052"/>
                </a:moveTo>
                <a:cubicBezTo>
                  <a:pt x="0" y="663052"/>
                  <a:pt x="0" y="663052"/>
                  <a:pt x="1357317" y="663052"/>
                </a:cubicBezTo>
                <a:cubicBezTo>
                  <a:pt x="1357317" y="668434"/>
                  <a:pt x="1357317" y="672470"/>
                  <a:pt x="1357317" y="677852"/>
                </a:cubicBezTo>
                <a:cubicBezTo>
                  <a:pt x="1357317" y="687271"/>
                  <a:pt x="1357317" y="696689"/>
                  <a:pt x="1357317" y="706107"/>
                </a:cubicBezTo>
                <a:cubicBezTo>
                  <a:pt x="1357317" y="706107"/>
                  <a:pt x="1357317" y="706107"/>
                  <a:pt x="0" y="706107"/>
                </a:cubicBezTo>
                <a:cubicBezTo>
                  <a:pt x="0" y="696689"/>
                  <a:pt x="0" y="687271"/>
                  <a:pt x="0" y="677852"/>
                </a:cubicBezTo>
                <a:cubicBezTo>
                  <a:pt x="0" y="672470"/>
                  <a:pt x="0" y="668434"/>
                  <a:pt x="0" y="663052"/>
                </a:cubicBezTo>
                <a:close/>
                <a:moveTo>
                  <a:pt x="3731" y="595240"/>
                </a:moveTo>
                <a:lnTo>
                  <a:pt x="1352258" y="595240"/>
                </a:lnTo>
                <a:cubicBezTo>
                  <a:pt x="1354913" y="610040"/>
                  <a:pt x="1354913" y="623495"/>
                  <a:pt x="1356240" y="638295"/>
                </a:cubicBezTo>
                <a:cubicBezTo>
                  <a:pt x="1356240" y="638295"/>
                  <a:pt x="1356240" y="638295"/>
                  <a:pt x="1076" y="638295"/>
                </a:cubicBezTo>
                <a:cubicBezTo>
                  <a:pt x="1076" y="623495"/>
                  <a:pt x="2404" y="610040"/>
                  <a:pt x="3731" y="595240"/>
                </a:cubicBezTo>
                <a:close/>
                <a:moveTo>
                  <a:pt x="15494" y="529581"/>
                </a:moveTo>
                <a:lnTo>
                  <a:pt x="1340746" y="529581"/>
                </a:lnTo>
                <a:cubicBezTo>
                  <a:pt x="1343400" y="542699"/>
                  <a:pt x="1346053" y="557129"/>
                  <a:pt x="1348706" y="571560"/>
                </a:cubicBezTo>
                <a:cubicBezTo>
                  <a:pt x="1348706" y="571560"/>
                  <a:pt x="1348706" y="571560"/>
                  <a:pt x="7534" y="571560"/>
                </a:cubicBezTo>
                <a:cubicBezTo>
                  <a:pt x="10187" y="557129"/>
                  <a:pt x="12841" y="542699"/>
                  <a:pt x="15494" y="529581"/>
                </a:cubicBezTo>
                <a:close/>
                <a:moveTo>
                  <a:pt x="34544" y="461768"/>
                </a:moveTo>
                <a:lnTo>
                  <a:pt x="1322772" y="461768"/>
                </a:lnTo>
                <a:cubicBezTo>
                  <a:pt x="1326753" y="476198"/>
                  <a:pt x="1330733" y="489317"/>
                  <a:pt x="1334713" y="503747"/>
                </a:cubicBezTo>
                <a:cubicBezTo>
                  <a:pt x="1334713" y="503747"/>
                  <a:pt x="1334713" y="503747"/>
                  <a:pt x="22604" y="503747"/>
                </a:cubicBezTo>
                <a:cubicBezTo>
                  <a:pt x="25257" y="489317"/>
                  <a:pt x="30564" y="476198"/>
                  <a:pt x="34544" y="461768"/>
                </a:cubicBezTo>
                <a:close/>
                <a:moveTo>
                  <a:pt x="60308" y="395033"/>
                </a:moveTo>
                <a:lnTo>
                  <a:pt x="1294604" y="395033"/>
                </a:lnTo>
                <a:cubicBezTo>
                  <a:pt x="1301240" y="408487"/>
                  <a:pt x="1307876" y="423288"/>
                  <a:pt x="1313185" y="438088"/>
                </a:cubicBezTo>
                <a:cubicBezTo>
                  <a:pt x="1313185" y="438088"/>
                  <a:pt x="1313185" y="438088"/>
                  <a:pt x="43055" y="438088"/>
                </a:cubicBezTo>
                <a:cubicBezTo>
                  <a:pt x="48364" y="423288"/>
                  <a:pt x="53672" y="408487"/>
                  <a:pt x="60308" y="395033"/>
                </a:cubicBezTo>
                <a:close/>
                <a:moveTo>
                  <a:pt x="97072" y="327221"/>
                </a:moveTo>
                <a:lnTo>
                  <a:pt x="1260494" y="327221"/>
                </a:lnTo>
                <a:cubicBezTo>
                  <a:pt x="1268454" y="342021"/>
                  <a:pt x="1276413" y="355476"/>
                  <a:pt x="1283046" y="370276"/>
                </a:cubicBezTo>
                <a:cubicBezTo>
                  <a:pt x="1283046" y="370276"/>
                  <a:pt x="1283046" y="370276"/>
                  <a:pt x="73193" y="370276"/>
                </a:cubicBezTo>
                <a:cubicBezTo>
                  <a:pt x="81153" y="355476"/>
                  <a:pt x="89112" y="342021"/>
                  <a:pt x="97072" y="327221"/>
                </a:cubicBezTo>
                <a:close/>
                <a:moveTo>
                  <a:pt x="143523" y="261561"/>
                </a:moveTo>
                <a:lnTo>
                  <a:pt x="1213793" y="261561"/>
                </a:lnTo>
                <a:cubicBezTo>
                  <a:pt x="1224403" y="274680"/>
                  <a:pt x="1235013" y="289110"/>
                  <a:pt x="1244297" y="303540"/>
                </a:cubicBezTo>
                <a:cubicBezTo>
                  <a:pt x="1244297" y="303540"/>
                  <a:pt x="1244297" y="303540"/>
                  <a:pt x="113020" y="303540"/>
                </a:cubicBezTo>
                <a:cubicBezTo>
                  <a:pt x="122303" y="289110"/>
                  <a:pt x="132913" y="274680"/>
                  <a:pt x="143523" y="261561"/>
                </a:cubicBezTo>
                <a:close/>
                <a:moveTo>
                  <a:pt x="202347" y="194825"/>
                </a:moveTo>
                <a:cubicBezTo>
                  <a:pt x="202347" y="194825"/>
                  <a:pt x="202347" y="194825"/>
                  <a:pt x="1153893" y="194825"/>
                </a:cubicBezTo>
                <a:cubicBezTo>
                  <a:pt x="1167165" y="208019"/>
                  <a:pt x="1180436" y="221214"/>
                  <a:pt x="1193707" y="235728"/>
                </a:cubicBezTo>
                <a:cubicBezTo>
                  <a:pt x="1193707" y="235728"/>
                  <a:pt x="1193707" y="235728"/>
                  <a:pt x="162533" y="235728"/>
                </a:cubicBezTo>
                <a:cubicBezTo>
                  <a:pt x="174478" y="221214"/>
                  <a:pt x="187749" y="208019"/>
                  <a:pt x="202347" y="194825"/>
                </a:cubicBezTo>
                <a:close/>
                <a:moveTo>
                  <a:pt x="281045" y="127014"/>
                </a:moveTo>
                <a:lnTo>
                  <a:pt x="1074944" y="127014"/>
                </a:lnTo>
                <a:cubicBezTo>
                  <a:pt x="1093530" y="140469"/>
                  <a:pt x="1110789" y="155269"/>
                  <a:pt x="1128047" y="170069"/>
                </a:cubicBezTo>
                <a:cubicBezTo>
                  <a:pt x="1128047" y="170069"/>
                  <a:pt x="1128047" y="170069"/>
                  <a:pt x="229269" y="170069"/>
                </a:cubicBezTo>
                <a:cubicBezTo>
                  <a:pt x="245200" y="155269"/>
                  <a:pt x="263786" y="140469"/>
                  <a:pt x="281045" y="127014"/>
                </a:cubicBezTo>
                <a:close/>
                <a:moveTo>
                  <a:pt x="396878" y="61354"/>
                </a:moveTo>
                <a:lnTo>
                  <a:pt x="959362" y="61354"/>
                </a:lnTo>
                <a:cubicBezTo>
                  <a:pt x="987220" y="73229"/>
                  <a:pt x="1012426" y="86423"/>
                  <a:pt x="1037631" y="102257"/>
                </a:cubicBezTo>
                <a:cubicBezTo>
                  <a:pt x="1037631" y="102257"/>
                  <a:pt x="1037631" y="102257"/>
                  <a:pt x="318608" y="102257"/>
                </a:cubicBezTo>
                <a:cubicBezTo>
                  <a:pt x="343814" y="86423"/>
                  <a:pt x="370346" y="73229"/>
                  <a:pt x="396878" y="61354"/>
                </a:cubicBezTo>
                <a:close/>
                <a:moveTo>
                  <a:pt x="677581" y="0"/>
                </a:moveTo>
                <a:cubicBezTo>
                  <a:pt x="754578" y="0"/>
                  <a:pt x="827593" y="11841"/>
                  <a:pt x="896625" y="35521"/>
                </a:cubicBezTo>
                <a:cubicBezTo>
                  <a:pt x="896625" y="35521"/>
                  <a:pt x="896625" y="35521"/>
                  <a:pt x="458538" y="35521"/>
                </a:cubicBezTo>
                <a:cubicBezTo>
                  <a:pt x="527570" y="11841"/>
                  <a:pt x="601912" y="0"/>
                  <a:pt x="677581" y="0"/>
                </a:cubicBezTo>
                <a:close/>
              </a:path>
            </a:pathLst>
          </a:custGeom>
          <a:gradFill flip="none" rotWithShape="1">
            <a:gsLst>
              <a:gs pos="0">
                <a:srgbClr val="6DAECC">
                  <a:alpha val="34000"/>
                </a:srgbClr>
              </a:gs>
              <a:gs pos="76000">
                <a:srgbClr val="6DAECC">
                  <a:alpha val="3000"/>
                </a:srgbClr>
              </a:gs>
              <a:gs pos="100000">
                <a:srgbClr val="6DAECC">
                  <a:alpha val="3000"/>
                </a:srgbClr>
              </a:gs>
            </a:gsLst>
            <a:lin ang="0" scaled="1"/>
          </a:gradFill>
        </p:spPr>
      </p:sp>
      <p:sp>
        <p:nvSpPr>
          <p:cNvPr id="3" name="Text 1"/>
          <p:cNvSpPr/>
          <p:nvPr/>
        </p:nvSpPr>
        <p:spPr>
          <a:xfrm rot="1800000">
            <a:off x="367916" y="1062304"/>
            <a:ext cx="1357317" cy="1357318"/>
          </a:xfrm>
          <a:prstGeom prst="rect">
            <a:avLst/>
          </a:prstGeom>
          <a:noFill/>
        </p:spPr>
        <p:txBody>
          <a:bodyPr wrap="square" lIns="45720" tIns="91440" rIns="91440" bIns="45720" rtlCol="0" anchor="t"/>
          <a:lstStyle/>
          <a:p>
            <a:pPr marL="0" indent="0">
              <a:lnSpc>
                <a:spcPct val="100000"/>
              </a:lnSpc>
              <a:buNone/>
            </a:pPr>
            <a:endParaRPr lang="en-US" sz="1600" dirty="0"/>
          </a:p>
        </p:txBody>
      </p:sp>
      <p:sp>
        <p:nvSpPr>
          <p:cNvPr id="4" name="Shape 2"/>
          <p:cNvSpPr/>
          <p:nvPr/>
        </p:nvSpPr>
        <p:spPr>
          <a:xfrm>
            <a:off x="5593715" y="0"/>
            <a:ext cx="6598285" cy="6853555"/>
          </a:xfrm>
          <a:custGeom>
            <a:avLst/>
            <a:gdLst/>
            <a:ahLst/>
            <a:cxnLst/>
            <a:rect l="l" t="t" r="r" b="b"/>
            <a:pathLst>
              <a:path w="6598285" h="6853555">
                <a:moveTo>
                  <a:pt x="1058425" y="0"/>
                </a:moveTo>
                <a:lnTo>
                  <a:pt x="6598285" y="0"/>
                </a:lnTo>
                <a:lnTo>
                  <a:pt x="6598285" y="6853555"/>
                </a:lnTo>
                <a:lnTo>
                  <a:pt x="1136835" y="6853555"/>
                </a:lnTo>
                <a:lnTo>
                  <a:pt x="1008283" y="6678901"/>
                </a:lnTo>
                <a:cubicBezTo>
                  <a:pt x="378388" y="5780658"/>
                  <a:pt x="0" y="4629089"/>
                  <a:pt x="0" y="3373514"/>
                </a:cubicBezTo>
                <a:cubicBezTo>
                  <a:pt x="0" y="2117938"/>
                  <a:pt x="378387" y="966368"/>
                  <a:pt x="1008281" y="68125"/>
                </a:cubicBezTo>
                <a:close/>
              </a:path>
            </a:pathLst>
          </a:custGeom>
          <a:solidFill>
            <a:srgbClr val="6DAECC"/>
          </a:solidFill>
        </p:spPr>
      </p:sp>
      <p:sp>
        <p:nvSpPr>
          <p:cNvPr id="5" name="Text 3"/>
          <p:cNvSpPr/>
          <p:nvPr/>
        </p:nvSpPr>
        <p:spPr>
          <a:xfrm>
            <a:off x="5593715" y="0"/>
            <a:ext cx="6598285" cy="6853555"/>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6" name="Shape 4"/>
          <p:cNvSpPr/>
          <p:nvPr/>
        </p:nvSpPr>
        <p:spPr>
          <a:xfrm>
            <a:off x="732155" y="1543050"/>
            <a:ext cx="10728325" cy="4410075"/>
          </a:xfrm>
          <a:prstGeom prst="roundRect">
            <a:avLst>
              <a:gd name="adj" fmla="val 0"/>
            </a:avLst>
          </a:prstGeom>
          <a:solidFill>
            <a:srgbClr val="FFFFFF"/>
          </a:solidFill>
          <a:ln w="19050">
            <a:solidFill>
              <a:srgbClr val="D9D9D9"/>
            </a:solidFill>
            <a:prstDash val="solid"/>
          </a:ln>
          <a:effectLst>
            <a:outerShdw blurRad="266700" dist="76200" dir="2700000" algn="bl" rotWithShape="0">
              <a:srgbClr val="017ED5">
                <a:alpha val="40000"/>
              </a:srgbClr>
            </a:outerShdw>
          </a:effectLst>
        </p:spPr>
      </p:sp>
      <p:sp>
        <p:nvSpPr>
          <p:cNvPr id="7" name="Text 5"/>
          <p:cNvSpPr/>
          <p:nvPr/>
        </p:nvSpPr>
        <p:spPr>
          <a:xfrm>
            <a:off x="732155" y="1543050"/>
            <a:ext cx="10728325" cy="4410075"/>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8" name="Shape 6"/>
          <p:cNvSpPr/>
          <p:nvPr/>
        </p:nvSpPr>
        <p:spPr>
          <a:xfrm>
            <a:off x="1043305" y="4949190"/>
            <a:ext cx="631190" cy="626745"/>
          </a:xfrm>
          <a:prstGeom prst="ellipse">
            <a:avLst/>
          </a:prstGeom>
          <a:solidFill>
            <a:srgbClr val="017ED5">
              <a:alpha val="5098"/>
            </a:srgbClr>
          </a:solidFill>
        </p:spPr>
      </p:sp>
      <p:sp>
        <p:nvSpPr>
          <p:cNvPr id="9" name="Text 7"/>
          <p:cNvSpPr/>
          <p:nvPr/>
        </p:nvSpPr>
        <p:spPr>
          <a:xfrm>
            <a:off x="1043305" y="4949190"/>
            <a:ext cx="631190" cy="626745"/>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10" name="Shape 8"/>
          <p:cNvSpPr/>
          <p:nvPr/>
        </p:nvSpPr>
        <p:spPr>
          <a:xfrm>
            <a:off x="1123897" y="5029214"/>
            <a:ext cx="470007" cy="466697"/>
          </a:xfrm>
          <a:prstGeom prst="ellipse">
            <a:avLst/>
          </a:prstGeom>
          <a:solidFill>
            <a:srgbClr val="6DAECC">
              <a:alpha val="18039"/>
            </a:srgbClr>
          </a:solidFill>
        </p:spPr>
      </p:sp>
      <p:sp>
        <p:nvSpPr>
          <p:cNvPr id="11" name="Text 9"/>
          <p:cNvSpPr/>
          <p:nvPr/>
        </p:nvSpPr>
        <p:spPr>
          <a:xfrm>
            <a:off x="1123897" y="5029214"/>
            <a:ext cx="470007" cy="466697"/>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12" name="Shape 10"/>
          <p:cNvSpPr/>
          <p:nvPr/>
        </p:nvSpPr>
        <p:spPr>
          <a:xfrm>
            <a:off x="1198996" y="5103784"/>
            <a:ext cx="319808" cy="317556"/>
          </a:xfrm>
          <a:prstGeom prst="ellipse">
            <a:avLst/>
          </a:prstGeom>
          <a:solidFill>
            <a:srgbClr val="FFFFFF"/>
          </a:solidFill>
          <a:effectLst>
            <a:outerShdw blurRad="63500" dist="63500" dir="2700000" algn="bl" rotWithShape="0">
              <a:srgbClr val="017ED5">
                <a:alpha val="40000"/>
              </a:srgbClr>
            </a:outerShdw>
          </a:effectLst>
        </p:spPr>
      </p:sp>
      <p:sp>
        <p:nvSpPr>
          <p:cNvPr id="13" name="Text 11"/>
          <p:cNvSpPr/>
          <p:nvPr/>
        </p:nvSpPr>
        <p:spPr>
          <a:xfrm>
            <a:off x="1198996" y="5103784"/>
            <a:ext cx="319808" cy="317556"/>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14" name="Shape 12"/>
          <p:cNvSpPr/>
          <p:nvPr/>
        </p:nvSpPr>
        <p:spPr>
          <a:xfrm flipH="1">
            <a:off x="1852930" y="5029200"/>
            <a:ext cx="185309" cy="280670"/>
          </a:xfrm>
          <a:custGeom>
            <a:avLst/>
            <a:gdLst/>
            <a:ahLst/>
            <a:cxnLst/>
            <a:rect l="l" t="t" r="r" b="b"/>
            <a:pathLst>
              <a:path w="185309" h="280670">
                <a:moveTo>
                  <a:pt x="151177" y="212934"/>
                </a:moveTo>
                <a:cubicBezTo>
                  <a:pt x="170027" y="212934"/>
                  <a:pt x="185309" y="228097"/>
                  <a:pt x="185309" y="246802"/>
                </a:cubicBezTo>
                <a:cubicBezTo>
                  <a:pt x="185309" y="265507"/>
                  <a:pt x="170027" y="280670"/>
                  <a:pt x="151177" y="280670"/>
                </a:cubicBezTo>
                <a:cubicBezTo>
                  <a:pt x="132327" y="280670"/>
                  <a:pt x="117045" y="265507"/>
                  <a:pt x="117045" y="246802"/>
                </a:cubicBezTo>
                <a:cubicBezTo>
                  <a:pt x="117045" y="228097"/>
                  <a:pt x="132327" y="212934"/>
                  <a:pt x="151177" y="212934"/>
                </a:cubicBezTo>
                <a:close/>
                <a:moveTo>
                  <a:pt x="92621" y="159692"/>
                </a:moveTo>
                <a:cubicBezTo>
                  <a:pt x="111481" y="159692"/>
                  <a:pt x="126769" y="174855"/>
                  <a:pt x="126769" y="193560"/>
                </a:cubicBezTo>
                <a:cubicBezTo>
                  <a:pt x="126769" y="212265"/>
                  <a:pt x="111481" y="227428"/>
                  <a:pt x="92621" y="227428"/>
                </a:cubicBezTo>
                <a:cubicBezTo>
                  <a:pt x="73762" y="227428"/>
                  <a:pt x="58473" y="212265"/>
                  <a:pt x="58473" y="193560"/>
                </a:cubicBezTo>
                <a:cubicBezTo>
                  <a:pt x="58473" y="174855"/>
                  <a:pt x="73762" y="159692"/>
                  <a:pt x="92621" y="159692"/>
                </a:cubicBezTo>
                <a:close/>
                <a:moveTo>
                  <a:pt x="34132" y="106451"/>
                </a:moveTo>
                <a:cubicBezTo>
                  <a:pt x="52982" y="106451"/>
                  <a:pt x="68263" y="121614"/>
                  <a:pt x="68263" y="140319"/>
                </a:cubicBezTo>
                <a:cubicBezTo>
                  <a:pt x="68263" y="159023"/>
                  <a:pt x="52982" y="174186"/>
                  <a:pt x="34132" y="174186"/>
                </a:cubicBezTo>
                <a:cubicBezTo>
                  <a:pt x="15281" y="174186"/>
                  <a:pt x="0" y="159023"/>
                  <a:pt x="0" y="140319"/>
                </a:cubicBezTo>
                <a:cubicBezTo>
                  <a:pt x="0" y="121614"/>
                  <a:pt x="15281" y="106451"/>
                  <a:pt x="34132" y="106451"/>
                </a:cubicBezTo>
                <a:close/>
                <a:moveTo>
                  <a:pt x="92621" y="53242"/>
                </a:moveTo>
                <a:cubicBezTo>
                  <a:pt x="111481" y="53242"/>
                  <a:pt x="126769" y="68412"/>
                  <a:pt x="126769" y="87126"/>
                </a:cubicBezTo>
                <a:cubicBezTo>
                  <a:pt x="126769" y="105839"/>
                  <a:pt x="111481" y="121010"/>
                  <a:pt x="92621" y="121010"/>
                </a:cubicBezTo>
                <a:cubicBezTo>
                  <a:pt x="73762" y="121010"/>
                  <a:pt x="58473" y="105839"/>
                  <a:pt x="58473" y="87126"/>
                </a:cubicBezTo>
                <a:cubicBezTo>
                  <a:pt x="58473" y="68412"/>
                  <a:pt x="73762" y="53242"/>
                  <a:pt x="92621" y="53242"/>
                </a:cubicBezTo>
                <a:close/>
                <a:moveTo>
                  <a:pt x="151177" y="0"/>
                </a:moveTo>
                <a:cubicBezTo>
                  <a:pt x="170027" y="0"/>
                  <a:pt x="185309" y="15171"/>
                  <a:pt x="185309" y="33884"/>
                </a:cubicBezTo>
                <a:cubicBezTo>
                  <a:pt x="185309" y="52598"/>
                  <a:pt x="170027" y="67768"/>
                  <a:pt x="151177" y="67768"/>
                </a:cubicBezTo>
                <a:cubicBezTo>
                  <a:pt x="132327" y="67768"/>
                  <a:pt x="117045" y="52598"/>
                  <a:pt x="117045" y="33884"/>
                </a:cubicBezTo>
                <a:cubicBezTo>
                  <a:pt x="117045" y="15171"/>
                  <a:pt x="132327" y="0"/>
                  <a:pt x="151177" y="0"/>
                </a:cubicBezTo>
                <a:close/>
              </a:path>
            </a:pathLst>
          </a:custGeom>
          <a:gradFill flip="none" rotWithShape="1">
            <a:gsLst>
              <a:gs pos="0">
                <a:srgbClr val="3D8AAE"/>
              </a:gs>
              <a:gs pos="100000">
                <a:srgbClr val="255A79"/>
              </a:gs>
            </a:gsLst>
            <a:lin ang="0" scaled="1"/>
          </a:gradFill>
        </p:spPr>
      </p:sp>
      <p:sp>
        <p:nvSpPr>
          <p:cNvPr id="15" name="Text 13"/>
          <p:cNvSpPr/>
          <p:nvPr/>
        </p:nvSpPr>
        <p:spPr>
          <a:xfrm>
            <a:off x="1852930" y="5029200"/>
            <a:ext cx="185309" cy="280670"/>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16" name="Shape 14"/>
          <p:cNvSpPr/>
          <p:nvPr/>
        </p:nvSpPr>
        <p:spPr>
          <a:xfrm flipH="1">
            <a:off x="2050522" y="5029200"/>
            <a:ext cx="185309" cy="280670"/>
          </a:xfrm>
          <a:custGeom>
            <a:avLst/>
            <a:gdLst/>
            <a:ahLst/>
            <a:cxnLst/>
            <a:rect l="l" t="t" r="r" b="b"/>
            <a:pathLst>
              <a:path w="185309" h="280670">
                <a:moveTo>
                  <a:pt x="151177" y="212934"/>
                </a:moveTo>
                <a:cubicBezTo>
                  <a:pt x="170027" y="212934"/>
                  <a:pt x="185309" y="228097"/>
                  <a:pt x="185309" y="246802"/>
                </a:cubicBezTo>
                <a:cubicBezTo>
                  <a:pt x="185309" y="265507"/>
                  <a:pt x="170027" y="280670"/>
                  <a:pt x="151177" y="280670"/>
                </a:cubicBezTo>
                <a:cubicBezTo>
                  <a:pt x="132327" y="280670"/>
                  <a:pt x="117045" y="265507"/>
                  <a:pt x="117045" y="246802"/>
                </a:cubicBezTo>
                <a:cubicBezTo>
                  <a:pt x="117045" y="228097"/>
                  <a:pt x="132327" y="212934"/>
                  <a:pt x="151177" y="212934"/>
                </a:cubicBezTo>
                <a:close/>
                <a:moveTo>
                  <a:pt x="92621" y="159692"/>
                </a:moveTo>
                <a:cubicBezTo>
                  <a:pt x="111481" y="159692"/>
                  <a:pt x="126769" y="174855"/>
                  <a:pt x="126769" y="193560"/>
                </a:cubicBezTo>
                <a:cubicBezTo>
                  <a:pt x="126769" y="212265"/>
                  <a:pt x="111481" y="227428"/>
                  <a:pt x="92621" y="227428"/>
                </a:cubicBezTo>
                <a:cubicBezTo>
                  <a:pt x="73762" y="227428"/>
                  <a:pt x="58473" y="212265"/>
                  <a:pt x="58473" y="193560"/>
                </a:cubicBezTo>
                <a:cubicBezTo>
                  <a:pt x="58473" y="174855"/>
                  <a:pt x="73762" y="159692"/>
                  <a:pt x="92621" y="159692"/>
                </a:cubicBezTo>
                <a:close/>
                <a:moveTo>
                  <a:pt x="34132" y="106451"/>
                </a:moveTo>
                <a:cubicBezTo>
                  <a:pt x="52982" y="106451"/>
                  <a:pt x="68263" y="121614"/>
                  <a:pt x="68263" y="140319"/>
                </a:cubicBezTo>
                <a:cubicBezTo>
                  <a:pt x="68263" y="159023"/>
                  <a:pt x="52982" y="174186"/>
                  <a:pt x="34132" y="174186"/>
                </a:cubicBezTo>
                <a:cubicBezTo>
                  <a:pt x="15281" y="174186"/>
                  <a:pt x="0" y="159023"/>
                  <a:pt x="0" y="140319"/>
                </a:cubicBezTo>
                <a:cubicBezTo>
                  <a:pt x="0" y="121614"/>
                  <a:pt x="15281" y="106451"/>
                  <a:pt x="34132" y="106451"/>
                </a:cubicBezTo>
                <a:close/>
                <a:moveTo>
                  <a:pt x="92621" y="53242"/>
                </a:moveTo>
                <a:cubicBezTo>
                  <a:pt x="111481" y="53242"/>
                  <a:pt x="126769" y="68412"/>
                  <a:pt x="126769" y="87126"/>
                </a:cubicBezTo>
                <a:cubicBezTo>
                  <a:pt x="126769" y="105839"/>
                  <a:pt x="111481" y="121010"/>
                  <a:pt x="92621" y="121010"/>
                </a:cubicBezTo>
                <a:cubicBezTo>
                  <a:pt x="73762" y="121010"/>
                  <a:pt x="58473" y="105839"/>
                  <a:pt x="58473" y="87126"/>
                </a:cubicBezTo>
                <a:cubicBezTo>
                  <a:pt x="58473" y="68412"/>
                  <a:pt x="73762" y="53242"/>
                  <a:pt x="92621" y="53242"/>
                </a:cubicBezTo>
                <a:close/>
                <a:moveTo>
                  <a:pt x="151177" y="0"/>
                </a:moveTo>
                <a:cubicBezTo>
                  <a:pt x="170027" y="0"/>
                  <a:pt x="185309" y="15171"/>
                  <a:pt x="185309" y="33884"/>
                </a:cubicBezTo>
                <a:cubicBezTo>
                  <a:pt x="185309" y="52598"/>
                  <a:pt x="170027" y="67768"/>
                  <a:pt x="151177" y="67768"/>
                </a:cubicBezTo>
                <a:cubicBezTo>
                  <a:pt x="132327" y="67768"/>
                  <a:pt x="117045" y="52598"/>
                  <a:pt x="117045" y="33884"/>
                </a:cubicBezTo>
                <a:cubicBezTo>
                  <a:pt x="117045" y="15171"/>
                  <a:pt x="132327" y="0"/>
                  <a:pt x="151177" y="0"/>
                </a:cubicBezTo>
                <a:close/>
              </a:path>
            </a:pathLst>
          </a:custGeom>
          <a:gradFill flip="none" rotWithShape="1">
            <a:gsLst>
              <a:gs pos="0">
                <a:srgbClr val="3D8AAE"/>
              </a:gs>
              <a:gs pos="100000">
                <a:srgbClr val="255A79"/>
              </a:gs>
            </a:gsLst>
            <a:lin ang="0" scaled="1"/>
          </a:gradFill>
        </p:spPr>
      </p:sp>
      <p:sp>
        <p:nvSpPr>
          <p:cNvPr id="17" name="Text 15"/>
          <p:cNvSpPr/>
          <p:nvPr/>
        </p:nvSpPr>
        <p:spPr>
          <a:xfrm>
            <a:off x="2050522" y="5029200"/>
            <a:ext cx="185309" cy="280670"/>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18" name="Shape 16"/>
          <p:cNvSpPr/>
          <p:nvPr/>
        </p:nvSpPr>
        <p:spPr>
          <a:xfrm flipH="1">
            <a:off x="2248114" y="5029200"/>
            <a:ext cx="185309" cy="280670"/>
          </a:xfrm>
          <a:custGeom>
            <a:avLst/>
            <a:gdLst/>
            <a:ahLst/>
            <a:cxnLst/>
            <a:rect l="l" t="t" r="r" b="b"/>
            <a:pathLst>
              <a:path w="185309" h="280670">
                <a:moveTo>
                  <a:pt x="151177" y="212934"/>
                </a:moveTo>
                <a:cubicBezTo>
                  <a:pt x="170027" y="212934"/>
                  <a:pt x="185309" y="228097"/>
                  <a:pt x="185309" y="246802"/>
                </a:cubicBezTo>
                <a:cubicBezTo>
                  <a:pt x="185309" y="265507"/>
                  <a:pt x="170027" y="280670"/>
                  <a:pt x="151177" y="280670"/>
                </a:cubicBezTo>
                <a:cubicBezTo>
                  <a:pt x="132327" y="280670"/>
                  <a:pt x="117045" y="265507"/>
                  <a:pt x="117045" y="246802"/>
                </a:cubicBezTo>
                <a:cubicBezTo>
                  <a:pt x="117045" y="228097"/>
                  <a:pt x="132327" y="212934"/>
                  <a:pt x="151177" y="212934"/>
                </a:cubicBezTo>
                <a:close/>
                <a:moveTo>
                  <a:pt x="92621" y="159692"/>
                </a:moveTo>
                <a:cubicBezTo>
                  <a:pt x="111481" y="159692"/>
                  <a:pt x="126769" y="174855"/>
                  <a:pt x="126769" y="193560"/>
                </a:cubicBezTo>
                <a:cubicBezTo>
                  <a:pt x="126769" y="212265"/>
                  <a:pt x="111481" y="227428"/>
                  <a:pt x="92621" y="227428"/>
                </a:cubicBezTo>
                <a:cubicBezTo>
                  <a:pt x="73762" y="227428"/>
                  <a:pt x="58473" y="212265"/>
                  <a:pt x="58473" y="193560"/>
                </a:cubicBezTo>
                <a:cubicBezTo>
                  <a:pt x="58473" y="174855"/>
                  <a:pt x="73762" y="159692"/>
                  <a:pt x="92621" y="159692"/>
                </a:cubicBezTo>
                <a:close/>
                <a:moveTo>
                  <a:pt x="34132" y="106451"/>
                </a:moveTo>
                <a:cubicBezTo>
                  <a:pt x="52982" y="106451"/>
                  <a:pt x="68263" y="121614"/>
                  <a:pt x="68263" y="140319"/>
                </a:cubicBezTo>
                <a:cubicBezTo>
                  <a:pt x="68263" y="159023"/>
                  <a:pt x="52982" y="174186"/>
                  <a:pt x="34132" y="174186"/>
                </a:cubicBezTo>
                <a:cubicBezTo>
                  <a:pt x="15281" y="174186"/>
                  <a:pt x="0" y="159023"/>
                  <a:pt x="0" y="140319"/>
                </a:cubicBezTo>
                <a:cubicBezTo>
                  <a:pt x="0" y="121614"/>
                  <a:pt x="15281" y="106451"/>
                  <a:pt x="34132" y="106451"/>
                </a:cubicBezTo>
                <a:close/>
                <a:moveTo>
                  <a:pt x="92621" y="53242"/>
                </a:moveTo>
                <a:cubicBezTo>
                  <a:pt x="111481" y="53242"/>
                  <a:pt x="126769" y="68412"/>
                  <a:pt x="126769" y="87126"/>
                </a:cubicBezTo>
                <a:cubicBezTo>
                  <a:pt x="126769" y="105839"/>
                  <a:pt x="111481" y="121010"/>
                  <a:pt x="92621" y="121010"/>
                </a:cubicBezTo>
                <a:cubicBezTo>
                  <a:pt x="73762" y="121010"/>
                  <a:pt x="58473" y="105839"/>
                  <a:pt x="58473" y="87126"/>
                </a:cubicBezTo>
                <a:cubicBezTo>
                  <a:pt x="58473" y="68412"/>
                  <a:pt x="73762" y="53242"/>
                  <a:pt x="92621" y="53242"/>
                </a:cubicBezTo>
                <a:close/>
                <a:moveTo>
                  <a:pt x="151177" y="0"/>
                </a:moveTo>
                <a:cubicBezTo>
                  <a:pt x="170027" y="0"/>
                  <a:pt x="185309" y="15171"/>
                  <a:pt x="185309" y="33884"/>
                </a:cubicBezTo>
                <a:cubicBezTo>
                  <a:pt x="185309" y="52598"/>
                  <a:pt x="170027" y="67768"/>
                  <a:pt x="151177" y="67768"/>
                </a:cubicBezTo>
                <a:cubicBezTo>
                  <a:pt x="132327" y="67768"/>
                  <a:pt x="117045" y="52598"/>
                  <a:pt x="117045" y="33884"/>
                </a:cubicBezTo>
                <a:cubicBezTo>
                  <a:pt x="117045" y="15171"/>
                  <a:pt x="132327" y="0"/>
                  <a:pt x="151177" y="0"/>
                </a:cubicBezTo>
                <a:close/>
              </a:path>
            </a:pathLst>
          </a:custGeom>
          <a:gradFill flip="none" rotWithShape="1">
            <a:gsLst>
              <a:gs pos="0">
                <a:srgbClr val="3D8AAE"/>
              </a:gs>
              <a:gs pos="100000">
                <a:srgbClr val="255A79"/>
              </a:gs>
            </a:gsLst>
            <a:lin ang="0" scaled="1"/>
          </a:gradFill>
        </p:spPr>
      </p:sp>
      <p:sp>
        <p:nvSpPr>
          <p:cNvPr id="19" name="Text 17"/>
          <p:cNvSpPr/>
          <p:nvPr/>
        </p:nvSpPr>
        <p:spPr>
          <a:xfrm>
            <a:off x="2248114" y="5029200"/>
            <a:ext cx="185309" cy="280670"/>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20" name="Shape 18"/>
          <p:cNvSpPr/>
          <p:nvPr/>
        </p:nvSpPr>
        <p:spPr>
          <a:xfrm flipH="1">
            <a:off x="2445706" y="5029200"/>
            <a:ext cx="185309" cy="280670"/>
          </a:xfrm>
          <a:custGeom>
            <a:avLst/>
            <a:gdLst/>
            <a:ahLst/>
            <a:cxnLst/>
            <a:rect l="l" t="t" r="r" b="b"/>
            <a:pathLst>
              <a:path w="185309" h="280670">
                <a:moveTo>
                  <a:pt x="151177" y="212934"/>
                </a:moveTo>
                <a:cubicBezTo>
                  <a:pt x="170027" y="212934"/>
                  <a:pt x="185309" y="228097"/>
                  <a:pt x="185309" y="246802"/>
                </a:cubicBezTo>
                <a:cubicBezTo>
                  <a:pt x="185309" y="265507"/>
                  <a:pt x="170027" y="280670"/>
                  <a:pt x="151177" y="280670"/>
                </a:cubicBezTo>
                <a:cubicBezTo>
                  <a:pt x="132327" y="280670"/>
                  <a:pt x="117045" y="265507"/>
                  <a:pt x="117045" y="246802"/>
                </a:cubicBezTo>
                <a:cubicBezTo>
                  <a:pt x="117045" y="228097"/>
                  <a:pt x="132327" y="212934"/>
                  <a:pt x="151177" y="212934"/>
                </a:cubicBezTo>
                <a:close/>
                <a:moveTo>
                  <a:pt x="92621" y="159692"/>
                </a:moveTo>
                <a:cubicBezTo>
                  <a:pt x="111481" y="159692"/>
                  <a:pt x="126769" y="174855"/>
                  <a:pt x="126769" y="193560"/>
                </a:cubicBezTo>
                <a:cubicBezTo>
                  <a:pt x="126769" y="212265"/>
                  <a:pt x="111481" y="227428"/>
                  <a:pt x="92621" y="227428"/>
                </a:cubicBezTo>
                <a:cubicBezTo>
                  <a:pt x="73762" y="227428"/>
                  <a:pt x="58473" y="212265"/>
                  <a:pt x="58473" y="193560"/>
                </a:cubicBezTo>
                <a:cubicBezTo>
                  <a:pt x="58473" y="174855"/>
                  <a:pt x="73762" y="159692"/>
                  <a:pt x="92621" y="159692"/>
                </a:cubicBezTo>
                <a:close/>
                <a:moveTo>
                  <a:pt x="34132" y="106451"/>
                </a:moveTo>
                <a:cubicBezTo>
                  <a:pt x="52982" y="106451"/>
                  <a:pt x="68263" y="121614"/>
                  <a:pt x="68263" y="140319"/>
                </a:cubicBezTo>
                <a:cubicBezTo>
                  <a:pt x="68263" y="159023"/>
                  <a:pt x="52982" y="174186"/>
                  <a:pt x="34132" y="174186"/>
                </a:cubicBezTo>
                <a:cubicBezTo>
                  <a:pt x="15281" y="174186"/>
                  <a:pt x="0" y="159023"/>
                  <a:pt x="0" y="140319"/>
                </a:cubicBezTo>
                <a:cubicBezTo>
                  <a:pt x="0" y="121614"/>
                  <a:pt x="15281" y="106451"/>
                  <a:pt x="34132" y="106451"/>
                </a:cubicBezTo>
                <a:close/>
                <a:moveTo>
                  <a:pt x="92621" y="53242"/>
                </a:moveTo>
                <a:cubicBezTo>
                  <a:pt x="111481" y="53242"/>
                  <a:pt x="126769" y="68412"/>
                  <a:pt x="126769" y="87126"/>
                </a:cubicBezTo>
                <a:cubicBezTo>
                  <a:pt x="126769" y="105839"/>
                  <a:pt x="111481" y="121010"/>
                  <a:pt x="92621" y="121010"/>
                </a:cubicBezTo>
                <a:cubicBezTo>
                  <a:pt x="73762" y="121010"/>
                  <a:pt x="58473" y="105839"/>
                  <a:pt x="58473" y="87126"/>
                </a:cubicBezTo>
                <a:cubicBezTo>
                  <a:pt x="58473" y="68412"/>
                  <a:pt x="73762" y="53242"/>
                  <a:pt x="92621" y="53242"/>
                </a:cubicBezTo>
                <a:close/>
                <a:moveTo>
                  <a:pt x="151177" y="0"/>
                </a:moveTo>
                <a:cubicBezTo>
                  <a:pt x="170027" y="0"/>
                  <a:pt x="185309" y="15171"/>
                  <a:pt x="185309" y="33884"/>
                </a:cubicBezTo>
                <a:cubicBezTo>
                  <a:pt x="185309" y="52598"/>
                  <a:pt x="170027" y="67768"/>
                  <a:pt x="151177" y="67768"/>
                </a:cubicBezTo>
                <a:cubicBezTo>
                  <a:pt x="132327" y="67768"/>
                  <a:pt x="117045" y="52598"/>
                  <a:pt x="117045" y="33884"/>
                </a:cubicBezTo>
                <a:cubicBezTo>
                  <a:pt x="117045" y="15171"/>
                  <a:pt x="132327" y="0"/>
                  <a:pt x="151177" y="0"/>
                </a:cubicBezTo>
                <a:close/>
              </a:path>
            </a:pathLst>
          </a:custGeom>
          <a:gradFill flip="none" rotWithShape="1">
            <a:gsLst>
              <a:gs pos="0">
                <a:srgbClr val="3D8AAE"/>
              </a:gs>
              <a:gs pos="100000">
                <a:srgbClr val="255A79"/>
              </a:gs>
            </a:gsLst>
            <a:lin ang="0" scaled="1"/>
          </a:gradFill>
        </p:spPr>
      </p:sp>
      <p:sp>
        <p:nvSpPr>
          <p:cNvPr id="21" name="Text 19"/>
          <p:cNvSpPr/>
          <p:nvPr/>
        </p:nvSpPr>
        <p:spPr>
          <a:xfrm>
            <a:off x="2445706" y="5029200"/>
            <a:ext cx="185309" cy="280670"/>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22" name="Shape 20"/>
          <p:cNvSpPr/>
          <p:nvPr/>
        </p:nvSpPr>
        <p:spPr>
          <a:xfrm flipH="1">
            <a:off x="2643298" y="5029200"/>
            <a:ext cx="185309" cy="280670"/>
          </a:xfrm>
          <a:custGeom>
            <a:avLst/>
            <a:gdLst/>
            <a:ahLst/>
            <a:cxnLst/>
            <a:rect l="l" t="t" r="r" b="b"/>
            <a:pathLst>
              <a:path w="185309" h="280670">
                <a:moveTo>
                  <a:pt x="151177" y="212934"/>
                </a:moveTo>
                <a:cubicBezTo>
                  <a:pt x="170027" y="212934"/>
                  <a:pt x="185309" y="228097"/>
                  <a:pt x="185309" y="246802"/>
                </a:cubicBezTo>
                <a:cubicBezTo>
                  <a:pt x="185309" y="265507"/>
                  <a:pt x="170027" y="280670"/>
                  <a:pt x="151177" y="280670"/>
                </a:cubicBezTo>
                <a:cubicBezTo>
                  <a:pt x="132327" y="280670"/>
                  <a:pt x="117045" y="265507"/>
                  <a:pt x="117045" y="246802"/>
                </a:cubicBezTo>
                <a:cubicBezTo>
                  <a:pt x="117045" y="228097"/>
                  <a:pt x="132327" y="212934"/>
                  <a:pt x="151177" y="212934"/>
                </a:cubicBezTo>
                <a:close/>
                <a:moveTo>
                  <a:pt x="92621" y="159692"/>
                </a:moveTo>
                <a:cubicBezTo>
                  <a:pt x="111481" y="159692"/>
                  <a:pt x="126769" y="174855"/>
                  <a:pt x="126769" y="193560"/>
                </a:cubicBezTo>
                <a:cubicBezTo>
                  <a:pt x="126769" y="212265"/>
                  <a:pt x="111481" y="227428"/>
                  <a:pt x="92621" y="227428"/>
                </a:cubicBezTo>
                <a:cubicBezTo>
                  <a:pt x="73762" y="227428"/>
                  <a:pt x="58473" y="212265"/>
                  <a:pt x="58473" y="193560"/>
                </a:cubicBezTo>
                <a:cubicBezTo>
                  <a:pt x="58473" y="174855"/>
                  <a:pt x="73762" y="159692"/>
                  <a:pt x="92621" y="159692"/>
                </a:cubicBezTo>
                <a:close/>
                <a:moveTo>
                  <a:pt x="34132" y="106451"/>
                </a:moveTo>
                <a:cubicBezTo>
                  <a:pt x="52982" y="106451"/>
                  <a:pt x="68263" y="121614"/>
                  <a:pt x="68263" y="140319"/>
                </a:cubicBezTo>
                <a:cubicBezTo>
                  <a:pt x="68263" y="159023"/>
                  <a:pt x="52982" y="174186"/>
                  <a:pt x="34132" y="174186"/>
                </a:cubicBezTo>
                <a:cubicBezTo>
                  <a:pt x="15281" y="174186"/>
                  <a:pt x="0" y="159023"/>
                  <a:pt x="0" y="140319"/>
                </a:cubicBezTo>
                <a:cubicBezTo>
                  <a:pt x="0" y="121614"/>
                  <a:pt x="15281" y="106451"/>
                  <a:pt x="34132" y="106451"/>
                </a:cubicBezTo>
                <a:close/>
                <a:moveTo>
                  <a:pt x="92621" y="53242"/>
                </a:moveTo>
                <a:cubicBezTo>
                  <a:pt x="111481" y="53242"/>
                  <a:pt x="126769" y="68412"/>
                  <a:pt x="126769" y="87126"/>
                </a:cubicBezTo>
                <a:cubicBezTo>
                  <a:pt x="126769" y="105839"/>
                  <a:pt x="111481" y="121010"/>
                  <a:pt x="92621" y="121010"/>
                </a:cubicBezTo>
                <a:cubicBezTo>
                  <a:pt x="73762" y="121010"/>
                  <a:pt x="58473" y="105839"/>
                  <a:pt x="58473" y="87126"/>
                </a:cubicBezTo>
                <a:cubicBezTo>
                  <a:pt x="58473" y="68412"/>
                  <a:pt x="73762" y="53242"/>
                  <a:pt x="92621" y="53242"/>
                </a:cubicBezTo>
                <a:close/>
                <a:moveTo>
                  <a:pt x="151177" y="0"/>
                </a:moveTo>
                <a:cubicBezTo>
                  <a:pt x="170027" y="0"/>
                  <a:pt x="185309" y="15171"/>
                  <a:pt x="185309" y="33884"/>
                </a:cubicBezTo>
                <a:cubicBezTo>
                  <a:pt x="185309" y="52598"/>
                  <a:pt x="170027" y="67768"/>
                  <a:pt x="151177" y="67768"/>
                </a:cubicBezTo>
                <a:cubicBezTo>
                  <a:pt x="132327" y="67768"/>
                  <a:pt x="117045" y="52598"/>
                  <a:pt x="117045" y="33884"/>
                </a:cubicBezTo>
                <a:cubicBezTo>
                  <a:pt x="117045" y="15171"/>
                  <a:pt x="132327" y="0"/>
                  <a:pt x="151177" y="0"/>
                </a:cubicBezTo>
                <a:close/>
              </a:path>
            </a:pathLst>
          </a:custGeom>
          <a:gradFill flip="none" rotWithShape="1">
            <a:gsLst>
              <a:gs pos="0">
                <a:srgbClr val="3D8AAE"/>
              </a:gs>
              <a:gs pos="100000">
                <a:srgbClr val="255A79"/>
              </a:gs>
            </a:gsLst>
            <a:lin ang="0" scaled="1"/>
          </a:gradFill>
        </p:spPr>
      </p:sp>
      <p:sp>
        <p:nvSpPr>
          <p:cNvPr id="23" name="Text 21"/>
          <p:cNvSpPr/>
          <p:nvPr/>
        </p:nvSpPr>
        <p:spPr>
          <a:xfrm>
            <a:off x="2643298" y="5029200"/>
            <a:ext cx="185309" cy="280670"/>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24" name="Shape 22"/>
          <p:cNvSpPr/>
          <p:nvPr/>
        </p:nvSpPr>
        <p:spPr>
          <a:xfrm flipH="1">
            <a:off x="2840890" y="5029200"/>
            <a:ext cx="185309" cy="280670"/>
          </a:xfrm>
          <a:custGeom>
            <a:avLst/>
            <a:gdLst/>
            <a:ahLst/>
            <a:cxnLst/>
            <a:rect l="l" t="t" r="r" b="b"/>
            <a:pathLst>
              <a:path w="185309" h="280670">
                <a:moveTo>
                  <a:pt x="151177" y="212934"/>
                </a:moveTo>
                <a:cubicBezTo>
                  <a:pt x="170027" y="212934"/>
                  <a:pt x="185309" y="228097"/>
                  <a:pt x="185309" y="246802"/>
                </a:cubicBezTo>
                <a:cubicBezTo>
                  <a:pt x="185309" y="265507"/>
                  <a:pt x="170027" y="280670"/>
                  <a:pt x="151177" y="280670"/>
                </a:cubicBezTo>
                <a:cubicBezTo>
                  <a:pt x="132327" y="280670"/>
                  <a:pt x="117045" y="265507"/>
                  <a:pt x="117045" y="246802"/>
                </a:cubicBezTo>
                <a:cubicBezTo>
                  <a:pt x="117045" y="228097"/>
                  <a:pt x="132327" y="212934"/>
                  <a:pt x="151177" y="212934"/>
                </a:cubicBezTo>
                <a:close/>
                <a:moveTo>
                  <a:pt x="92621" y="159692"/>
                </a:moveTo>
                <a:cubicBezTo>
                  <a:pt x="111481" y="159692"/>
                  <a:pt x="126769" y="174855"/>
                  <a:pt x="126769" y="193560"/>
                </a:cubicBezTo>
                <a:cubicBezTo>
                  <a:pt x="126769" y="212265"/>
                  <a:pt x="111481" y="227428"/>
                  <a:pt x="92621" y="227428"/>
                </a:cubicBezTo>
                <a:cubicBezTo>
                  <a:pt x="73762" y="227428"/>
                  <a:pt x="58473" y="212265"/>
                  <a:pt x="58473" y="193560"/>
                </a:cubicBezTo>
                <a:cubicBezTo>
                  <a:pt x="58473" y="174855"/>
                  <a:pt x="73762" y="159692"/>
                  <a:pt x="92621" y="159692"/>
                </a:cubicBezTo>
                <a:close/>
                <a:moveTo>
                  <a:pt x="34132" y="106451"/>
                </a:moveTo>
                <a:cubicBezTo>
                  <a:pt x="52982" y="106451"/>
                  <a:pt x="68263" y="121614"/>
                  <a:pt x="68263" y="140319"/>
                </a:cubicBezTo>
                <a:cubicBezTo>
                  <a:pt x="68263" y="159023"/>
                  <a:pt x="52982" y="174186"/>
                  <a:pt x="34132" y="174186"/>
                </a:cubicBezTo>
                <a:cubicBezTo>
                  <a:pt x="15281" y="174186"/>
                  <a:pt x="0" y="159023"/>
                  <a:pt x="0" y="140319"/>
                </a:cubicBezTo>
                <a:cubicBezTo>
                  <a:pt x="0" y="121614"/>
                  <a:pt x="15281" y="106451"/>
                  <a:pt x="34132" y="106451"/>
                </a:cubicBezTo>
                <a:close/>
                <a:moveTo>
                  <a:pt x="92621" y="53242"/>
                </a:moveTo>
                <a:cubicBezTo>
                  <a:pt x="111481" y="53242"/>
                  <a:pt x="126769" y="68412"/>
                  <a:pt x="126769" y="87126"/>
                </a:cubicBezTo>
                <a:cubicBezTo>
                  <a:pt x="126769" y="105839"/>
                  <a:pt x="111481" y="121010"/>
                  <a:pt x="92621" y="121010"/>
                </a:cubicBezTo>
                <a:cubicBezTo>
                  <a:pt x="73762" y="121010"/>
                  <a:pt x="58473" y="105839"/>
                  <a:pt x="58473" y="87126"/>
                </a:cubicBezTo>
                <a:cubicBezTo>
                  <a:pt x="58473" y="68412"/>
                  <a:pt x="73762" y="53242"/>
                  <a:pt x="92621" y="53242"/>
                </a:cubicBezTo>
                <a:close/>
                <a:moveTo>
                  <a:pt x="151177" y="0"/>
                </a:moveTo>
                <a:cubicBezTo>
                  <a:pt x="170027" y="0"/>
                  <a:pt x="185309" y="15171"/>
                  <a:pt x="185309" y="33884"/>
                </a:cubicBezTo>
                <a:cubicBezTo>
                  <a:pt x="185309" y="52598"/>
                  <a:pt x="170027" y="67768"/>
                  <a:pt x="151177" y="67768"/>
                </a:cubicBezTo>
                <a:cubicBezTo>
                  <a:pt x="132327" y="67768"/>
                  <a:pt x="117045" y="52598"/>
                  <a:pt x="117045" y="33884"/>
                </a:cubicBezTo>
                <a:cubicBezTo>
                  <a:pt x="117045" y="15171"/>
                  <a:pt x="132327" y="0"/>
                  <a:pt x="151177" y="0"/>
                </a:cubicBezTo>
                <a:close/>
              </a:path>
            </a:pathLst>
          </a:custGeom>
          <a:gradFill flip="none" rotWithShape="1">
            <a:gsLst>
              <a:gs pos="0">
                <a:srgbClr val="3D8AAE"/>
              </a:gs>
              <a:gs pos="100000">
                <a:srgbClr val="255A79"/>
              </a:gs>
            </a:gsLst>
            <a:lin ang="0" scaled="1"/>
          </a:gradFill>
        </p:spPr>
      </p:sp>
      <p:sp>
        <p:nvSpPr>
          <p:cNvPr id="25" name="Text 23"/>
          <p:cNvSpPr/>
          <p:nvPr/>
        </p:nvSpPr>
        <p:spPr>
          <a:xfrm>
            <a:off x="2840890" y="5029200"/>
            <a:ext cx="185309" cy="280670"/>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26" name="Shape 24"/>
          <p:cNvSpPr/>
          <p:nvPr/>
        </p:nvSpPr>
        <p:spPr>
          <a:xfrm flipH="1">
            <a:off x="3038482" y="5029200"/>
            <a:ext cx="185309" cy="280670"/>
          </a:xfrm>
          <a:custGeom>
            <a:avLst/>
            <a:gdLst/>
            <a:ahLst/>
            <a:cxnLst/>
            <a:rect l="l" t="t" r="r" b="b"/>
            <a:pathLst>
              <a:path w="185309" h="280670">
                <a:moveTo>
                  <a:pt x="151177" y="212934"/>
                </a:moveTo>
                <a:cubicBezTo>
                  <a:pt x="170027" y="212934"/>
                  <a:pt x="185309" y="228097"/>
                  <a:pt x="185309" y="246802"/>
                </a:cubicBezTo>
                <a:cubicBezTo>
                  <a:pt x="185309" y="265507"/>
                  <a:pt x="170027" y="280670"/>
                  <a:pt x="151177" y="280670"/>
                </a:cubicBezTo>
                <a:cubicBezTo>
                  <a:pt x="132327" y="280670"/>
                  <a:pt x="117045" y="265507"/>
                  <a:pt x="117045" y="246802"/>
                </a:cubicBezTo>
                <a:cubicBezTo>
                  <a:pt x="117045" y="228097"/>
                  <a:pt x="132327" y="212934"/>
                  <a:pt x="151177" y="212934"/>
                </a:cubicBezTo>
                <a:close/>
                <a:moveTo>
                  <a:pt x="92621" y="159692"/>
                </a:moveTo>
                <a:cubicBezTo>
                  <a:pt x="111481" y="159692"/>
                  <a:pt x="126769" y="174855"/>
                  <a:pt x="126769" y="193560"/>
                </a:cubicBezTo>
                <a:cubicBezTo>
                  <a:pt x="126769" y="212265"/>
                  <a:pt x="111481" y="227428"/>
                  <a:pt x="92621" y="227428"/>
                </a:cubicBezTo>
                <a:cubicBezTo>
                  <a:pt x="73762" y="227428"/>
                  <a:pt x="58473" y="212265"/>
                  <a:pt x="58473" y="193560"/>
                </a:cubicBezTo>
                <a:cubicBezTo>
                  <a:pt x="58473" y="174855"/>
                  <a:pt x="73762" y="159692"/>
                  <a:pt x="92621" y="159692"/>
                </a:cubicBezTo>
                <a:close/>
                <a:moveTo>
                  <a:pt x="34132" y="106451"/>
                </a:moveTo>
                <a:cubicBezTo>
                  <a:pt x="52982" y="106451"/>
                  <a:pt x="68263" y="121614"/>
                  <a:pt x="68263" y="140319"/>
                </a:cubicBezTo>
                <a:cubicBezTo>
                  <a:pt x="68263" y="159023"/>
                  <a:pt x="52982" y="174186"/>
                  <a:pt x="34132" y="174186"/>
                </a:cubicBezTo>
                <a:cubicBezTo>
                  <a:pt x="15281" y="174186"/>
                  <a:pt x="0" y="159023"/>
                  <a:pt x="0" y="140319"/>
                </a:cubicBezTo>
                <a:cubicBezTo>
                  <a:pt x="0" y="121614"/>
                  <a:pt x="15281" y="106451"/>
                  <a:pt x="34132" y="106451"/>
                </a:cubicBezTo>
                <a:close/>
                <a:moveTo>
                  <a:pt x="92621" y="53242"/>
                </a:moveTo>
                <a:cubicBezTo>
                  <a:pt x="111481" y="53242"/>
                  <a:pt x="126769" y="68412"/>
                  <a:pt x="126769" y="87126"/>
                </a:cubicBezTo>
                <a:cubicBezTo>
                  <a:pt x="126769" y="105839"/>
                  <a:pt x="111481" y="121010"/>
                  <a:pt x="92621" y="121010"/>
                </a:cubicBezTo>
                <a:cubicBezTo>
                  <a:pt x="73762" y="121010"/>
                  <a:pt x="58473" y="105839"/>
                  <a:pt x="58473" y="87126"/>
                </a:cubicBezTo>
                <a:cubicBezTo>
                  <a:pt x="58473" y="68412"/>
                  <a:pt x="73762" y="53242"/>
                  <a:pt x="92621" y="53242"/>
                </a:cubicBezTo>
                <a:close/>
                <a:moveTo>
                  <a:pt x="151177" y="0"/>
                </a:moveTo>
                <a:cubicBezTo>
                  <a:pt x="170027" y="0"/>
                  <a:pt x="185309" y="15171"/>
                  <a:pt x="185309" y="33884"/>
                </a:cubicBezTo>
                <a:cubicBezTo>
                  <a:pt x="185309" y="52598"/>
                  <a:pt x="170027" y="67768"/>
                  <a:pt x="151177" y="67768"/>
                </a:cubicBezTo>
                <a:cubicBezTo>
                  <a:pt x="132327" y="67768"/>
                  <a:pt x="117045" y="52598"/>
                  <a:pt x="117045" y="33884"/>
                </a:cubicBezTo>
                <a:cubicBezTo>
                  <a:pt x="117045" y="15171"/>
                  <a:pt x="132327" y="0"/>
                  <a:pt x="151177" y="0"/>
                </a:cubicBezTo>
                <a:close/>
              </a:path>
            </a:pathLst>
          </a:custGeom>
          <a:gradFill flip="none" rotWithShape="1">
            <a:gsLst>
              <a:gs pos="0">
                <a:srgbClr val="3D8AAE"/>
              </a:gs>
              <a:gs pos="100000">
                <a:srgbClr val="255A79"/>
              </a:gs>
            </a:gsLst>
            <a:lin ang="0" scaled="1"/>
          </a:gradFill>
        </p:spPr>
      </p:sp>
      <p:sp>
        <p:nvSpPr>
          <p:cNvPr id="27" name="Text 25"/>
          <p:cNvSpPr/>
          <p:nvPr/>
        </p:nvSpPr>
        <p:spPr>
          <a:xfrm>
            <a:off x="3038482" y="5029200"/>
            <a:ext cx="185309" cy="280670"/>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28" name="Shape 26"/>
          <p:cNvSpPr/>
          <p:nvPr/>
        </p:nvSpPr>
        <p:spPr>
          <a:xfrm flipH="1">
            <a:off x="3236071" y="5029200"/>
            <a:ext cx="185309" cy="280670"/>
          </a:xfrm>
          <a:custGeom>
            <a:avLst/>
            <a:gdLst/>
            <a:ahLst/>
            <a:cxnLst/>
            <a:rect l="l" t="t" r="r" b="b"/>
            <a:pathLst>
              <a:path w="185309" h="280670">
                <a:moveTo>
                  <a:pt x="151177" y="212934"/>
                </a:moveTo>
                <a:cubicBezTo>
                  <a:pt x="170027" y="212934"/>
                  <a:pt x="185309" y="228097"/>
                  <a:pt x="185309" y="246802"/>
                </a:cubicBezTo>
                <a:cubicBezTo>
                  <a:pt x="185309" y="265507"/>
                  <a:pt x="170027" y="280670"/>
                  <a:pt x="151177" y="280670"/>
                </a:cubicBezTo>
                <a:cubicBezTo>
                  <a:pt x="132327" y="280670"/>
                  <a:pt x="117045" y="265507"/>
                  <a:pt x="117045" y="246802"/>
                </a:cubicBezTo>
                <a:cubicBezTo>
                  <a:pt x="117045" y="228097"/>
                  <a:pt x="132327" y="212934"/>
                  <a:pt x="151177" y="212934"/>
                </a:cubicBezTo>
                <a:close/>
                <a:moveTo>
                  <a:pt x="92621" y="159692"/>
                </a:moveTo>
                <a:cubicBezTo>
                  <a:pt x="111481" y="159692"/>
                  <a:pt x="126769" y="174855"/>
                  <a:pt x="126769" y="193560"/>
                </a:cubicBezTo>
                <a:cubicBezTo>
                  <a:pt x="126769" y="212265"/>
                  <a:pt x="111481" y="227428"/>
                  <a:pt x="92621" y="227428"/>
                </a:cubicBezTo>
                <a:cubicBezTo>
                  <a:pt x="73762" y="227428"/>
                  <a:pt x="58473" y="212265"/>
                  <a:pt x="58473" y="193560"/>
                </a:cubicBezTo>
                <a:cubicBezTo>
                  <a:pt x="58473" y="174855"/>
                  <a:pt x="73762" y="159692"/>
                  <a:pt x="92621" y="159692"/>
                </a:cubicBezTo>
                <a:close/>
                <a:moveTo>
                  <a:pt x="34132" y="106451"/>
                </a:moveTo>
                <a:cubicBezTo>
                  <a:pt x="52982" y="106451"/>
                  <a:pt x="68263" y="121614"/>
                  <a:pt x="68263" y="140319"/>
                </a:cubicBezTo>
                <a:cubicBezTo>
                  <a:pt x="68263" y="159023"/>
                  <a:pt x="52982" y="174186"/>
                  <a:pt x="34132" y="174186"/>
                </a:cubicBezTo>
                <a:cubicBezTo>
                  <a:pt x="15281" y="174186"/>
                  <a:pt x="0" y="159023"/>
                  <a:pt x="0" y="140319"/>
                </a:cubicBezTo>
                <a:cubicBezTo>
                  <a:pt x="0" y="121614"/>
                  <a:pt x="15281" y="106451"/>
                  <a:pt x="34132" y="106451"/>
                </a:cubicBezTo>
                <a:close/>
                <a:moveTo>
                  <a:pt x="92621" y="53242"/>
                </a:moveTo>
                <a:cubicBezTo>
                  <a:pt x="111481" y="53242"/>
                  <a:pt x="126769" y="68412"/>
                  <a:pt x="126769" y="87126"/>
                </a:cubicBezTo>
                <a:cubicBezTo>
                  <a:pt x="126769" y="105839"/>
                  <a:pt x="111481" y="121010"/>
                  <a:pt x="92621" y="121010"/>
                </a:cubicBezTo>
                <a:cubicBezTo>
                  <a:pt x="73762" y="121010"/>
                  <a:pt x="58473" y="105839"/>
                  <a:pt x="58473" y="87126"/>
                </a:cubicBezTo>
                <a:cubicBezTo>
                  <a:pt x="58473" y="68412"/>
                  <a:pt x="73762" y="53242"/>
                  <a:pt x="92621" y="53242"/>
                </a:cubicBezTo>
                <a:close/>
                <a:moveTo>
                  <a:pt x="151177" y="0"/>
                </a:moveTo>
                <a:cubicBezTo>
                  <a:pt x="170027" y="0"/>
                  <a:pt x="185309" y="15171"/>
                  <a:pt x="185309" y="33884"/>
                </a:cubicBezTo>
                <a:cubicBezTo>
                  <a:pt x="185309" y="52598"/>
                  <a:pt x="170027" y="67768"/>
                  <a:pt x="151177" y="67768"/>
                </a:cubicBezTo>
                <a:cubicBezTo>
                  <a:pt x="132327" y="67768"/>
                  <a:pt x="117045" y="52598"/>
                  <a:pt x="117045" y="33884"/>
                </a:cubicBezTo>
                <a:cubicBezTo>
                  <a:pt x="117045" y="15171"/>
                  <a:pt x="132327" y="0"/>
                  <a:pt x="151177" y="0"/>
                </a:cubicBezTo>
                <a:close/>
              </a:path>
            </a:pathLst>
          </a:custGeom>
          <a:gradFill flip="none" rotWithShape="1">
            <a:gsLst>
              <a:gs pos="0">
                <a:srgbClr val="3D8AAE"/>
              </a:gs>
              <a:gs pos="100000">
                <a:srgbClr val="255A79"/>
              </a:gs>
            </a:gsLst>
            <a:lin ang="0" scaled="1"/>
          </a:gradFill>
        </p:spPr>
      </p:sp>
      <p:sp>
        <p:nvSpPr>
          <p:cNvPr id="29" name="Text 27"/>
          <p:cNvSpPr/>
          <p:nvPr/>
        </p:nvSpPr>
        <p:spPr>
          <a:xfrm>
            <a:off x="3236071" y="5029200"/>
            <a:ext cx="185309" cy="280670"/>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30" name="Shape 28"/>
          <p:cNvSpPr/>
          <p:nvPr/>
        </p:nvSpPr>
        <p:spPr>
          <a:xfrm flipH="1">
            <a:off x="5085080" y="5002530"/>
            <a:ext cx="185309" cy="280670"/>
          </a:xfrm>
          <a:custGeom>
            <a:avLst/>
            <a:gdLst/>
            <a:ahLst/>
            <a:cxnLst/>
            <a:rect l="l" t="t" r="r" b="b"/>
            <a:pathLst>
              <a:path w="185309" h="280670">
                <a:moveTo>
                  <a:pt x="151177" y="212934"/>
                </a:moveTo>
                <a:cubicBezTo>
                  <a:pt x="170027" y="212934"/>
                  <a:pt x="185309" y="228097"/>
                  <a:pt x="185309" y="246802"/>
                </a:cubicBezTo>
                <a:cubicBezTo>
                  <a:pt x="185309" y="265507"/>
                  <a:pt x="170027" y="280670"/>
                  <a:pt x="151177" y="280670"/>
                </a:cubicBezTo>
                <a:cubicBezTo>
                  <a:pt x="132327" y="280670"/>
                  <a:pt x="117045" y="265507"/>
                  <a:pt x="117045" y="246802"/>
                </a:cubicBezTo>
                <a:cubicBezTo>
                  <a:pt x="117045" y="228097"/>
                  <a:pt x="132327" y="212934"/>
                  <a:pt x="151177" y="212934"/>
                </a:cubicBezTo>
                <a:close/>
                <a:moveTo>
                  <a:pt x="92621" y="159692"/>
                </a:moveTo>
                <a:cubicBezTo>
                  <a:pt x="111481" y="159692"/>
                  <a:pt x="126769" y="174855"/>
                  <a:pt x="126769" y="193560"/>
                </a:cubicBezTo>
                <a:cubicBezTo>
                  <a:pt x="126769" y="212265"/>
                  <a:pt x="111481" y="227428"/>
                  <a:pt x="92621" y="227428"/>
                </a:cubicBezTo>
                <a:cubicBezTo>
                  <a:pt x="73762" y="227428"/>
                  <a:pt x="58473" y="212265"/>
                  <a:pt x="58473" y="193560"/>
                </a:cubicBezTo>
                <a:cubicBezTo>
                  <a:pt x="58473" y="174855"/>
                  <a:pt x="73762" y="159692"/>
                  <a:pt x="92621" y="159692"/>
                </a:cubicBezTo>
                <a:close/>
                <a:moveTo>
                  <a:pt x="34132" y="106451"/>
                </a:moveTo>
                <a:cubicBezTo>
                  <a:pt x="52982" y="106451"/>
                  <a:pt x="68263" y="121614"/>
                  <a:pt x="68263" y="140319"/>
                </a:cubicBezTo>
                <a:cubicBezTo>
                  <a:pt x="68263" y="159023"/>
                  <a:pt x="52982" y="174186"/>
                  <a:pt x="34132" y="174186"/>
                </a:cubicBezTo>
                <a:cubicBezTo>
                  <a:pt x="15281" y="174186"/>
                  <a:pt x="0" y="159023"/>
                  <a:pt x="0" y="140319"/>
                </a:cubicBezTo>
                <a:cubicBezTo>
                  <a:pt x="0" y="121614"/>
                  <a:pt x="15281" y="106451"/>
                  <a:pt x="34132" y="106451"/>
                </a:cubicBezTo>
                <a:close/>
                <a:moveTo>
                  <a:pt x="92621" y="53242"/>
                </a:moveTo>
                <a:cubicBezTo>
                  <a:pt x="111481" y="53242"/>
                  <a:pt x="126769" y="68412"/>
                  <a:pt x="126769" y="87126"/>
                </a:cubicBezTo>
                <a:cubicBezTo>
                  <a:pt x="126769" y="105839"/>
                  <a:pt x="111481" y="121010"/>
                  <a:pt x="92621" y="121010"/>
                </a:cubicBezTo>
                <a:cubicBezTo>
                  <a:pt x="73762" y="121010"/>
                  <a:pt x="58473" y="105839"/>
                  <a:pt x="58473" y="87126"/>
                </a:cubicBezTo>
                <a:cubicBezTo>
                  <a:pt x="58473" y="68412"/>
                  <a:pt x="73762" y="53242"/>
                  <a:pt x="92621" y="53242"/>
                </a:cubicBezTo>
                <a:close/>
                <a:moveTo>
                  <a:pt x="151177" y="0"/>
                </a:moveTo>
                <a:cubicBezTo>
                  <a:pt x="170027" y="0"/>
                  <a:pt x="185309" y="15171"/>
                  <a:pt x="185309" y="33884"/>
                </a:cubicBezTo>
                <a:cubicBezTo>
                  <a:pt x="185309" y="52598"/>
                  <a:pt x="170027" y="67768"/>
                  <a:pt x="151177" y="67768"/>
                </a:cubicBezTo>
                <a:cubicBezTo>
                  <a:pt x="132327" y="67768"/>
                  <a:pt x="117045" y="52598"/>
                  <a:pt x="117045" y="33884"/>
                </a:cubicBezTo>
                <a:cubicBezTo>
                  <a:pt x="117045" y="15171"/>
                  <a:pt x="132327" y="0"/>
                  <a:pt x="151177" y="0"/>
                </a:cubicBezTo>
                <a:close/>
              </a:path>
            </a:pathLst>
          </a:custGeom>
          <a:gradFill flip="none" rotWithShape="1">
            <a:gsLst>
              <a:gs pos="0">
                <a:srgbClr val="3D8AAE"/>
              </a:gs>
              <a:gs pos="100000">
                <a:srgbClr val="255A79"/>
              </a:gs>
            </a:gsLst>
            <a:lin ang="0" scaled="1"/>
          </a:gradFill>
        </p:spPr>
      </p:sp>
      <p:sp>
        <p:nvSpPr>
          <p:cNvPr id="31" name="Text 29"/>
          <p:cNvSpPr/>
          <p:nvPr/>
        </p:nvSpPr>
        <p:spPr>
          <a:xfrm>
            <a:off x="5085080" y="5002530"/>
            <a:ext cx="185309" cy="280670"/>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32" name="Shape 30"/>
          <p:cNvSpPr/>
          <p:nvPr/>
        </p:nvSpPr>
        <p:spPr>
          <a:xfrm flipH="1">
            <a:off x="5282672" y="5002530"/>
            <a:ext cx="185309" cy="280670"/>
          </a:xfrm>
          <a:custGeom>
            <a:avLst/>
            <a:gdLst/>
            <a:ahLst/>
            <a:cxnLst/>
            <a:rect l="l" t="t" r="r" b="b"/>
            <a:pathLst>
              <a:path w="185309" h="280670">
                <a:moveTo>
                  <a:pt x="151177" y="212934"/>
                </a:moveTo>
                <a:cubicBezTo>
                  <a:pt x="170027" y="212934"/>
                  <a:pt x="185309" y="228097"/>
                  <a:pt x="185309" y="246802"/>
                </a:cubicBezTo>
                <a:cubicBezTo>
                  <a:pt x="185309" y="265507"/>
                  <a:pt x="170027" y="280670"/>
                  <a:pt x="151177" y="280670"/>
                </a:cubicBezTo>
                <a:cubicBezTo>
                  <a:pt x="132327" y="280670"/>
                  <a:pt x="117045" y="265507"/>
                  <a:pt x="117045" y="246802"/>
                </a:cubicBezTo>
                <a:cubicBezTo>
                  <a:pt x="117045" y="228097"/>
                  <a:pt x="132327" y="212934"/>
                  <a:pt x="151177" y="212934"/>
                </a:cubicBezTo>
                <a:close/>
                <a:moveTo>
                  <a:pt x="92621" y="159692"/>
                </a:moveTo>
                <a:cubicBezTo>
                  <a:pt x="111481" y="159692"/>
                  <a:pt x="126769" y="174855"/>
                  <a:pt x="126769" y="193560"/>
                </a:cubicBezTo>
                <a:cubicBezTo>
                  <a:pt x="126769" y="212265"/>
                  <a:pt x="111481" y="227428"/>
                  <a:pt x="92621" y="227428"/>
                </a:cubicBezTo>
                <a:cubicBezTo>
                  <a:pt x="73762" y="227428"/>
                  <a:pt x="58473" y="212265"/>
                  <a:pt x="58473" y="193560"/>
                </a:cubicBezTo>
                <a:cubicBezTo>
                  <a:pt x="58473" y="174855"/>
                  <a:pt x="73762" y="159692"/>
                  <a:pt x="92621" y="159692"/>
                </a:cubicBezTo>
                <a:close/>
                <a:moveTo>
                  <a:pt x="34132" y="106451"/>
                </a:moveTo>
                <a:cubicBezTo>
                  <a:pt x="52982" y="106451"/>
                  <a:pt x="68263" y="121614"/>
                  <a:pt x="68263" y="140319"/>
                </a:cubicBezTo>
                <a:cubicBezTo>
                  <a:pt x="68263" y="159023"/>
                  <a:pt x="52982" y="174186"/>
                  <a:pt x="34132" y="174186"/>
                </a:cubicBezTo>
                <a:cubicBezTo>
                  <a:pt x="15281" y="174186"/>
                  <a:pt x="0" y="159023"/>
                  <a:pt x="0" y="140319"/>
                </a:cubicBezTo>
                <a:cubicBezTo>
                  <a:pt x="0" y="121614"/>
                  <a:pt x="15281" y="106451"/>
                  <a:pt x="34132" y="106451"/>
                </a:cubicBezTo>
                <a:close/>
                <a:moveTo>
                  <a:pt x="92621" y="53242"/>
                </a:moveTo>
                <a:cubicBezTo>
                  <a:pt x="111481" y="53242"/>
                  <a:pt x="126769" y="68412"/>
                  <a:pt x="126769" y="87126"/>
                </a:cubicBezTo>
                <a:cubicBezTo>
                  <a:pt x="126769" y="105839"/>
                  <a:pt x="111481" y="121010"/>
                  <a:pt x="92621" y="121010"/>
                </a:cubicBezTo>
                <a:cubicBezTo>
                  <a:pt x="73762" y="121010"/>
                  <a:pt x="58473" y="105839"/>
                  <a:pt x="58473" y="87126"/>
                </a:cubicBezTo>
                <a:cubicBezTo>
                  <a:pt x="58473" y="68412"/>
                  <a:pt x="73762" y="53242"/>
                  <a:pt x="92621" y="53242"/>
                </a:cubicBezTo>
                <a:close/>
                <a:moveTo>
                  <a:pt x="151177" y="0"/>
                </a:moveTo>
                <a:cubicBezTo>
                  <a:pt x="170027" y="0"/>
                  <a:pt x="185309" y="15171"/>
                  <a:pt x="185309" y="33884"/>
                </a:cubicBezTo>
                <a:cubicBezTo>
                  <a:pt x="185309" y="52598"/>
                  <a:pt x="170027" y="67768"/>
                  <a:pt x="151177" y="67768"/>
                </a:cubicBezTo>
                <a:cubicBezTo>
                  <a:pt x="132327" y="67768"/>
                  <a:pt x="117045" y="52598"/>
                  <a:pt x="117045" y="33884"/>
                </a:cubicBezTo>
                <a:cubicBezTo>
                  <a:pt x="117045" y="15171"/>
                  <a:pt x="132327" y="0"/>
                  <a:pt x="151177" y="0"/>
                </a:cubicBezTo>
                <a:close/>
              </a:path>
            </a:pathLst>
          </a:custGeom>
          <a:gradFill flip="none" rotWithShape="1">
            <a:gsLst>
              <a:gs pos="0">
                <a:srgbClr val="3D8AAE"/>
              </a:gs>
              <a:gs pos="100000">
                <a:srgbClr val="255A79"/>
              </a:gs>
            </a:gsLst>
            <a:lin ang="0" scaled="1"/>
          </a:gradFill>
        </p:spPr>
      </p:sp>
      <p:sp>
        <p:nvSpPr>
          <p:cNvPr id="33" name="Text 31"/>
          <p:cNvSpPr/>
          <p:nvPr/>
        </p:nvSpPr>
        <p:spPr>
          <a:xfrm>
            <a:off x="5282672" y="5002530"/>
            <a:ext cx="185309" cy="280670"/>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34" name="Shape 32"/>
          <p:cNvSpPr/>
          <p:nvPr/>
        </p:nvSpPr>
        <p:spPr>
          <a:xfrm flipH="1">
            <a:off x="5480264" y="5002530"/>
            <a:ext cx="185309" cy="280670"/>
          </a:xfrm>
          <a:custGeom>
            <a:avLst/>
            <a:gdLst/>
            <a:ahLst/>
            <a:cxnLst/>
            <a:rect l="l" t="t" r="r" b="b"/>
            <a:pathLst>
              <a:path w="185309" h="280670">
                <a:moveTo>
                  <a:pt x="151177" y="212934"/>
                </a:moveTo>
                <a:cubicBezTo>
                  <a:pt x="170027" y="212934"/>
                  <a:pt x="185309" y="228097"/>
                  <a:pt x="185309" y="246802"/>
                </a:cubicBezTo>
                <a:cubicBezTo>
                  <a:pt x="185309" y="265507"/>
                  <a:pt x="170027" y="280670"/>
                  <a:pt x="151177" y="280670"/>
                </a:cubicBezTo>
                <a:cubicBezTo>
                  <a:pt x="132327" y="280670"/>
                  <a:pt x="117045" y="265507"/>
                  <a:pt x="117045" y="246802"/>
                </a:cubicBezTo>
                <a:cubicBezTo>
                  <a:pt x="117045" y="228097"/>
                  <a:pt x="132327" y="212934"/>
                  <a:pt x="151177" y="212934"/>
                </a:cubicBezTo>
                <a:close/>
                <a:moveTo>
                  <a:pt x="92621" y="159692"/>
                </a:moveTo>
                <a:cubicBezTo>
                  <a:pt x="111481" y="159692"/>
                  <a:pt x="126769" y="174855"/>
                  <a:pt x="126769" y="193560"/>
                </a:cubicBezTo>
                <a:cubicBezTo>
                  <a:pt x="126769" y="212265"/>
                  <a:pt x="111481" y="227428"/>
                  <a:pt x="92621" y="227428"/>
                </a:cubicBezTo>
                <a:cubicBezTo>
                  <a:pt x="73762" y="227428"/>
                  <a:pt x="58473" y="212265"/>
                  <a:pt x="58473" y="193560"/>
                </a:cubicBezTo>
                <a:cubicBezTo>
                  <a:pt x="58473" y="174855"/>
                  <a:pt x="73762" y="159692"/>
                  <a:pt x="92621" y="159692"/>
                </a:cubicBezTo>
                <a:close/>
                <a:moveTo>
                  <a:pt x="34132" y="106451"/>
                </a:moveTo>
                <a:cubicBezTo>
                  <a:pt x="52982" y="106451"/>
                  <a:pt x="68263" y="121614"/>
                  <a:pt x="68263" y="140319"/>
                </a:cubicBezTo>
                <a:cubicBezTo>
                  <a:pt x="68263" y="159023"/>
                  <a:pt x="52982" y="174186"/>
                  <a:pt x="34132" y="174186"/>
                </a:cubicBezTo>
                <a:cubicBezTo>
                  <a:pt x="15281" y="174186"/>
                  <a:pt x="0" y="159023"/>
                  <a:pt x="0" y="140319"/>
                </a:cubicBezTo>
                <a:cubicBezTo>
                  <a:pt x="0" y="121614"/>
                  <a:pt x="15281" y="106451"/>
                  <a:pt x="34132" y="106451"/>
                </a:cubicBezTo>
                <a:close/>
                <a:moveTo>
                  <a:pt x="92621" y="53242"/>
                </a:moveTo>
                <a:cubicBezTo>
                  <a:pt x="111481" y="53242"/>
                  <a:pt x="126769" y="68412"/>
                  <a:pt x="126769" y="87126"/>
                </a:cubicBezTo>
                <a:cubicBezTo>
                  <a:pt x="126769" y="105839"/>
                  <a:pt x="111481" y="121010"/>
                  <a:pt x="92621" y="121010"/>
                </a:cubicBezTo>
                <a:cubicBezTo>
                  <a:pt x="73762" y="121010"/>
                  <a:pt x="58473" y="105839"/>
                  <a:pt x="58473" y="87126"/>
                </a:cubicBezTo>
                <a:cubicBezTo>
                  <a:pt x="58473" y="68412"/>
                  <a:pt x="73762" y="53242"/>
                  <a:pt x="92621" y="53242"/>
                </a:cubicBezTo>
                <a:close/>
                <a:moveTo>
                  <a:pt x="151177" y="0"/>
                </a:moveTo>
                <a:cubicBezTo>
                  <a:pt x="170027" y="0"/>
                  <a:pt x="185309" y="15171"/>
                  <a:pt x="185309" y="33884"/>
                </a:cubicBezTo>
                <a:cubicBezTo>
                  <a:pt x="185309" y="52598"/>
                  <a:pt x="170027" y="67768"/>
                  <a:pt x="151177" y="67768"/>
                </a:cubicBezTo>
                <a:cubicBezTo>
                  <a:pt x="132327" y="67768"/>
                  <a:pt x="117045" y="52598"/>
                  <a:pt x="117045" y="33884"/>
                </a:cubicBezTo>
                <a:cubicBezTo>
                  <a:pt x="117045" y="15171"/>
                  <a:pt x="132327" y="0"/>
                  <a:pt x="151177" y="0"/>
                </a:cubicBezTo>
                <a:close/>
              </a:path>
            </a:pathLst>
          </a:custGeom>
          <a:gradFill flip="none" rotWithShape="1">
            <a:gsLst>
              <a:gs pos="0">
                <a:srgbClr val="3D8AAE"/>
              </a:gs>
              <a:gs pos="100000">
                <a:srgbClr val="255A79"/>
              </a:gs>
            </a:gsLst>
            <a:lin ang="0" scaled="1"/>
          </a:gradFill>
        </p:spPr>
      </p:sp>
      <p:sp>
        <p:nvSpPr>
          <p:cNvPr id="35" name="Text 33"/>
          <p:cNvSpPr/>
          <p:nvPr/>
        </p:nvSpPr>
        <p:spPr>
          <a:xfrm>
            <a:off x="5480264" y="5002530"/>
            <a:ext cx="185309" cy="280670"/>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36" name="Shape 34"/>
          <p:cNvSpPr/>
          <p:nvPr/>
        </p:nvSpPr>
        <p:spPr>
          <a:xfrm flipH="1">
            <a:off x="5677856" y="5002530"/>
            <a:ext cx="185309" cy="280670"/>
          </a:xfrm>
          <a:custGeom>
            <a:avLst/>
            <a:gdLst/>
            <a:ahLst/>
            <a:cxnLst/>
            <a:rect l="l" t="t" r="r" b="b"/>
            <a:pathLst>
              <a:path w="185309" h="280670">
                <a:moveTo>
                  <a:pt x="151177" y="212934"/>
                </a:moveTo>
                <a:cubicBezTo>
                  <a:pt x="170027" y="212934"/>
                  <a:pt x="185309" y="228097"/>
                  <a:pt x="185309" y="246802"/>
                </a:cubicBezTo>
                <a:cubicBezTo>
                  <a:pt x="185309" y="265507"/>
                  <a:pt x="170027" y="280670"/>
                  <a:pt x="151177" y="280670"/>
                </a:cubicBezTo>
                <a:cubicBezTo>
                  <a:pt x="132327" y="280670"/>
                  <a:pt x="117045" y="265507"/>
                  <a:pt x="117045" y="246802"/>
                </a:cubicBezTo>
                <a:cubicBezTo>
                  <a:pt x="117045" y="228097"/>
                  <a:pt x="132327" y="212934"/>
                  <a:pt x="151177" y="212934"/>
                </a:cubicBezTo>
                <a:close/>
                <a:moveTo>
                  <a:pt x="92621" y="159692"/>
                </a:moveTo>
                <a:cubicBezTo>
                  <a:pt x="111481" y="159692"/>
                  <a:pt x="126769" y="174855"/>
                  <a:pt x="126769" y="193560"/>
                </a:cubicBezTo>
                <a:cubicBezTo>
                  <a:pt x="126769" y="212265"/>
                  <a:pt x="111481" y="227428"/>
                  <a:pt x="92621" y="227428"/>
                </a:cubicBezTo>
                <a:cubicBezTo>
                  <a:pt x="73762" y="227428"/>
                  <a:pt x="58473" y="212265"/>
                  <a:pt x="58473" y="193560"/>
                </a:cubicBezTo>
                <a:cubicBezTo>
                  <a:pt x="58473" y="174855"/>
                  <a:pt x="73762" y="159692"/>
                  <a:pt x="92621" y="159692"/>
                </a:cubicBezTo>
                <a:close/>
                <a:moveTo>
                  <a:pt x="34132" y="106451"/>
                </a:moveTo>
                <a:cubicBezTo>
                  <a:pt x="52982" y="106451"/>
                  <a:pt x="68263" y="121614"/>
                  <a:pt x="68263" y="140319"/>
                </a:cubicBezTo>
                <a:cubicBezTo>
                  <a:pt x="68263" y="159023"/>
                  <a:pt x="52982" y="174186"/>
                  <a:pt x="34132" y="174186"/>
                </a:cubicBezTo>
                <a:cubicBezTo>
                  <a:pt x="15281" y="174186"/>
                  <a:pt x="0" y="159023"/>
                  <a:pt x="0" y="140319"/>
                </a:cubicBezTo>
                <a:cubicBezTo>
                  <a:pt x="0" y="121614"/>
                  <a:pt x="15281" y="106451"/>
                  <a:pt x="34132" y="106451"/>
                </a:cubicBezTo>
                <a:close/>
                <a:moveTo>
                  <a:pt x="92621" y="53242"/>
                </a:moveTo>
                <a:cubicBezTo>
                  <a:pt x="111481" y="53242"/>
                  <a:pt x="126769" y="68412"/>
                  <a:pt x="126769" y="87126"/>
                </a:cubicBezTo>
                <a:cubicBezTo>
                  <a:pt x="126769" y="105839"/>
                  <a:pt x="111481" y="121010"/>
                  <a:pt x="92621" y="121010"/>
                </a:cubicBezTo>
                <a:cubicBezTo>
                  <a:pt x="73762" y="121010"/>
                  <a:pt x="58473" y="105839"/>
                  <a:pt x="58473" y="87126"/>
                </a:cubicBezTo>
                <a:cubicBezTo>
                  <a:pt x="58473" y="68412"/>
                  <a:pt x="73762" y="53242"/>
                  <a:pt x="92621" y="53242"/>
                </a:cubicBezTo>
                <a:close/>
                <a:moveTo>
                  <a:pt x="151177" y="0"/>
                </a:moveTo>
                <a:cubicBezTo>
                  <a:pt x="170027" y="0"/>
                  <a:pt x="185309" y="15171"/>
                  <a:pt x="185309" y="33884"/>
                </a:cubicBezTo>
                <a:cubicBezTo>
                  <a:pt x="185309" y="52598"/>
                  <a:pt x="170027" y="67768"/>
                  <a:pt x="151177" y="67768"/>
                </a:cubicBezTo>
                <a:cubicBezTo>
                  <a:pt x="132327" y="67768"/>
                  <a:pt x="117045" y="52598"/>
                  <a:pt x="117045" y="33884"/>
                </a:cubicBezTo>
                <a:cubicBezTo>
                  <a:pt x="117045" y="15171"/>
                  <a:pt x="132327" y="0"/>
                  <a:pt x="151177" y="0"/>
                </a:cubicBezTo>
                <a:close/>
              </a:path>
            </a:pathLst>
          </a:custGeom>
          <a:gradFill flip="none" rotWithShape="1">
            <a:gsLst>
              <a:gs pos="0">
                <a:srgbClr val="3D8AAE"/>
              </a:gs>
              <a:gs pos="100000">
                <a:srgbClr val="255A79"/>
              </a:gs>
            </a:gsLst>
            <a:lin ang="0" scaled="1"/>
          </a:gradFill>
        </p:spPr>
      </p:sp>
      <p:sp>
        <p:nvSpPr>
          <p:cNvPr id="37" name="Text 35"/>
          <p:cNvSpPr/>
          <p:nvPr/>
        </p:nvSpPr>
        <p:spPr>
          <a:xfrm>
            <a:off x="5677856" y="5002530"/>
            <a:ext cx="185309" cy="280670"/>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38" name="Shape 36"/>
          <p:cNvSpPr/>
          <p:nvPr/>
        </p:nvSpPr>
        <p:spPr>
          <a:xfrm flipH="1">
            <a:off x="5875448" y="5002530"/>
            <a:ext cx="185309" cy="280670"/>
          </a:xfrm>
          <a:custGeom>
            <a:avLst/>
            <a:gdLst/>
            <a:ahLst/>
            <a:cxnLst/>
            <a:rect l="l" t="t" r="r" b="b"/>
            <a:pathLst>
              <a:path w="185309" h="280670">
                <a:moveTo>
                  <a:pt x="151177" y="212934"/>
                </a:moveTo>
                <a:cubicBezTo>
                  <a:pt x="170027" y="212934"/>
                  <a:pt x="185309" y="228097"/>
                  <a:pt x="185309" y="246802"/>
                </a:cubicBezTo>
                <a:cubicBezTo>
                  <a:pt x="185309" y="265507"/>
                  <a:pt x="170027" y="280670"/>
                  <a:pt x="151177" y="280670"/>
                </a:cubicBezTo>
                <a:cubicBezTo>
                  <a:pt x="132327" y="280670"/>
                  <a:pt x="117045" y="265507"/>
                  <a:pt x="117045" y="246802"/>
                </a:cubicBezTo>
                <a:cubicBezTo>
                  <a:pt x="117045" y="228097"/>
                  <a:pt x="132327" y="212934"/>
                  <a:pt x="151177" y="212934"/>
                </a:cubicBezTo>
                <a:close/>
                <a:moveTo>
                  <a:pt x="92621" y="159692"/>
                </a:moveTo>
                <a:cubicBezTo>
                  <a:pt x="111481" y="159692"/>
                  <a:pt x="126769" y="174855"/>
                  <a:pt x="126769" y="193560"/>
                </a:cubicBezTo>
                <a:cubicBezTo>
                  <a:pt x="126769" y="212265"/>
                  <a:pt x="111481" y="227428"/>
                  <a:pt x="92621" y="227428"/>
                </a:cubicBezTo>
                <a:cubicBezTo>
                  <a:pt x="73762" y="227428"/>
                  <a:pt x="58473" y="212265"/>
                  <a:pt x="58473" y="193560"/>
                </a:cubicBezTo>
                <a:cubicBezTo>
                  <a:pt x="58473" y="174855"/>
                  <a:pt x="73762" y="159692"/>
                  <a:pt x="92621" y="159692"/>
                </a:cubicBezTo>
                <a:close/>
                <a:moveTo>
                  <a:pt x="34132" y="106451"/>
                </a:moveTo>
                <a:cubicBezTo>
                  <a:pt x="52982" y="106451"/>
                  <a:pt x="68263" y="121614"/>
                  <a:pt x="68263" y="140319"/>
                </a:cubicBezTo>
                <a:cubicBezTo>
                  <a:pt x="68263" y="159023"/>
                  <a:pt x="52982" y="174186"/>
                  <a:pt x="34132" y="174186"/>
                </a:cubicBezTo>
                <a:cubicBezTo>
                  <a:pt x="15281" y="174186"/>
                  <a:pt x="0" y="159023"/>
                  <a:pt x="0" y="140319"/>
                </a:cubicBezTo>
                <a:cubicBezTo>
                  <a:pt x="0" y="121614"/>
                  <a:pt x="15281" y="106451"/>
                  <a:pt x="34132" y="106451"/>
                </a:cubicBezTo>
                <a:close/>
                <a:moveTo>
                  <a:pt x="92621" y="53242"/>
                </a:moveTo>
                <a:cubicBezTo>
                  <a:pt x="111481" y="53242"/>
                  <a:pt x="126769" y="68412"/>
                  <a:pt x="126769" y="87126"/>
                </a:cubicBezTo>
                <a:cubicBezTo>
                  <a:pt x="126769" y="105839"/>
                  <a:pt x="111481" y="121010"/>
                  <a:pt x="92621" y="121010"/>
                </a:cubicBezTo>
                <a:cubicBezTo>
                  <a:pt x="73762" y="121010"/>
                  <a:pt x="58473" y="105839"/>
                  <a:pt x="58473" y="87126"/>
                </a:cubicBezTo>
                <a:cubicBezTo>
                  <a:pt x="58473" y="68412"/>
                  <a:pt x="73762" y="53242"/>
                  <a:pt x="92621" y="53242"/>
                </a:cubicBezTo>
                <a:close/>
                <a:moveTo>
                  <a:pt x="151177" y="0"/>
                </a:moveTo>
                <a:cubicBezTo>
                  <a:pt x="170027" y="0"/>
                  <a:pt x="185309" y="15171"/>
                  <a:pt x="185309" y="33884"/>
                </a:cubicBezTo>
                <a:cubicBezTo>
                  <a:pt x="185309" y="52598"/>
                  <a:pt x="170027" y="67768"/>
                  <a:pt x="151177" y="67768"/>
                </a:cubicBezTo>
                <a:cubicBezTo>
                  <a:pt x="132327" y="67768"/>
                  <a:pt x="117045" y="52598"/>
                  <a:pt x="117045" y="33884"/>
                </a:cubicBezTo>
                <a:cubicBezTo>
                  <a:pt x="117045" y="15171"/>
                  <a:pt x="132327" y="0"/>
                  <a:pt x="151177" y="0"/>
                </a:cubicBezTo>
                <a:close/>
              </a:path>
            </a:pathLst>
          </a:custGeom>
          <a:gradFill flip="none" rotWithShape="1">
            <a:gsLst>
              <a:gs pos="0">
                <a:srgbClr val="3D8AAE"/>
              </a:gs>
              <a:gs pos="100000">
                <a:srgbClr val="255A79"/>
              </a:gs>
            </a:gsLst>
            <a:lin ang="0" scaled="1"/>
          </a:gradFill>
        </p:spPr>
      </p:sp>
      <p:sp>
        <p:nvSpPr>
          <p:cNvPr id="39" name="Text 37"/>
          <p:cNvSpPr/>
          <p:nvPr/>
        </p:nvSpPr>
        <p:spPr>
          <a:xfrm>
            <a:off x="5875448" y="5002530"/>
            <a:ext cx="185309" cy="280670"/>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40" name="Shape 38"/>
          <p:cNvSpPr/>
          <p:nvPr/>
        </p:nvSpPr>
        <p:spPr>
          <a:xfrm flipH="1">
            <a:off x="6073040" y="5002530"/>
            <a:ext cx="185309" cy="280670"/>
          </a:xfrm>
          <a:custGeom>
            <a:avLst/>
            <a:gdLst/>
            <a:ahLst/>
            <a:cxnLst/>
            <a:rect l="l" t="t" r="r" b="b"/>
            <a:pathLst>
              <a:path w="185309" h="280670">
                <a:moveTo>
                  <a:pt x="151177" y="212934"/>
                </a:moveTo>
                <a:cubicBezTo>
                  <a:pt x="170027" y="212934"/>
                  <a:pt x="185309" y="228097"/>
                  <a:pt x="185309" y="246802"/>
                </a:cubicBezTo>
                <a:cubicBezTo>
                  <a:pt x="185309" y="265507"/>
                  <a:pt x="170027" y="280670"/>
                  <a:pt x="151177" y="280670"/>
                </a:cubicBezTo>
                <a:cubicBezTo>
                  <a:pt x="132327" y="280670"/>
                  <a:pt x="117045" y="265507"/>
                  <a:pt x="117045" y="246802"/>
                </a:cubicBezTo>
                <a:cubicBezTo>
                  <a:pt x="117045" y="228097"/>
                  <a:pt x="132327" y="212934"/>
                  <a:pt x="151177" y="212934"/>
                </a:cubicBezTo>
                <a:close/>
                <a:moveTo>
                  <a:pt x="92621" y="159692"/>
                </a:moveTo>
                <a:cubicBezTo>
                  <a:pt x="111481" y="159692"/>
                  <a:pt x="126769" y="174855"/>
                  <a:pt x="126769" y="193560"/>
                </a:cubicBezTo>
                <a:cubicBezTo>
                  <a:pt x="126769" y="212265"/>
                  <a:pt x="111481" y="227428"/>
                  <a:pt x="92621" y="227428"/>
                </a:cubicBezTo>
                <a:cubicBezTo>
                  <a:pt x="73762" y="227428"/>
                  <a:pt x="58473" y="212265"/>
                  <a:pt x="58473" y="193560"/>
                </a:cubicBezTo>
                <a:cubicBezTo>
                  <a:pt x="58473" y="174855"/>
                  <a:pt x="73762" y="159692"/>
                  <a:pt x="92621" y="159692"/>
                </a:cubicBezTo>
                <a:close/>
                <a:moveTo>
                  <a:pt x="34132" y="106451"/>
                </a:moveTo>
                <a:cubicBezTo>
                  <a:pt x="52982" y="106451"/>
                  <a:pt x="68263" y="121614"/>
                  <a:pt x="68263" y="140319"/>
                </a:cubicBezTo>
                <a:cubicBezTo>
                  <a:pt x="68263" y="159023"/>
                  <a:pt x="52982" y="174186"/>
                  <a:pt x="34132" y="174186"/>
                </a:cubicBezTo>
                <a:cubicBezTo>
                  <a:pt x="15281" y="174186"/>
                  <a:pt x="0" y="159023"/>
                  <a:pt x="0" y="140319"/>
                </a:cubicBezTo>
                <a:cubicBezTo>
                  <a:pt x="0" y="121614"/>
                  <a:pt x="15281" y="106451"/>
                  <a:pt x="34132" y="106451"/>
                </a:cubicBezTo>
                <a:close/>
                <a:moveTo>
                  <a:pt x="92621" y="53242"/>
                </a:moveTo>
                <a:cubicBezTo>
                  <a:pt x="111481" y="53242"/>
                  <a:pt x="126769" y="68412"/>
                  <a:pt x="126769" y="87126"/>
                </a:cubicBezTo>
                <a:cubicBezTo>
                  <a:pt x="126769" y="105839"/>
                  <a:pt x="111481" y="121010"/>
                  <a:pt x="92621" y="121010"/>
                </a:cubicBezTo>
                <a:cubicBezTo>
                  <a:pt x="73762" y="121010"/>
                  <a:pt x="58473" y="105839"/>
                  <a:pt x="58473" y="87126"/>
                </a:cubicBezTo>
                <a:cubicBezTo>
                  <a:pt x="58473" y="68412"/>
                  <a:pt x="73762" y="53242"/>
                  <a:pt x="92621" y="53242"/>
                </a:cubicBezTo>
                <a:close/>
                <a:moveTo>
                  <a:pt x="151177" y="0"/>
                </a:moveTo>
                <a:cubicBezTo>
                  <a:pt x="170027" y="0"/>
                  <a:pt x="185309" y="15171"/>
                  <a:pt x="185309" y="33884"/>
                </a:cubicBezTo>
                <a:cubicBezTo>
                  <a:pt x="185309" y="52598"/>
                  <a:pt x="170027" y="67768"/>
                  <a:pt x="151177" y="67768"/>
                </a:cubicBezTo>
                <a:cubicBezTo>
                  <a:pt x="132327" y="67768"/>
                  <a:pt x="117045" y="52598"/>
                  <a:pt x="117045" y="33884"/>
                </a:cubicBezTo>
                <a:cubicBezTo>
                  <a:pt x="117045" y="15171"/>
                  <a:pt x="132327" y="0"/>
                  <a:pt x="151177" y="0"/>
                </a:cubicBezTo>
                <a:close/>
              </a:path>
            </a:pathLst>
          </a:custGeom>
          <a:gradFill flip="none" rotWithShape="1">
            <a:gsLst>
              <a:gs pos="0">
                <a:srgbClr val="3D8AAE"/>
              </a:gs>
              <a:gs pos="100000">
                <a:srgbClr val="255A79"/>
              </a:gs>
            </a:gsLst>
            <a:lin ang="0" scaled="1"/>
          </a:gradFill>
        </p:spPr>
      </p:sp>
      <p:sp>
        <p:nvSpPr>
          <p:cNvPr id="41" name="Text 39"/>
          <p:cNvSpPr/>
          <p:nvPr/>
        </p:nvSpPr>
        <p:spPr>
          <a:xfrm>
            <a:off x="6073040" y="5002530"/>
            <a:ext cx="185309" cy="280670"/>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42" name="Shape 40"/>
          <p:cNvSpPr/>
          <p:nvPr/>
        </p:nvSpPr>
        <p:spPr>
          <a:xfrm flipH="1">
            <a:off x="6270632" y="5002530"/>
            <a:ext cx="185309" cy="280670"/>
          </a:xfrm>
          <a:custGeom>
            <a:avLst/>
            <a:gdLst/>
            <a:ahLst/>
            <a:cxnLst/>
            <a:rect l="l" t="t" r="r" b="b"/>
            <a:pathLst>
              <a:path w="185309" h="280670">
                <a:moveTo>
                  <a:pt x="151177" y="212934"/>
                </a:moveTo>
                <a:cubicBezTo>
                  <a:pt x="170027" y="212934"/>
                  <a:pt x="185309" y="228097"/>
                  <a:pt x="185309" y="246802"/>
                </a:cubicBezTo>
                <a:cubicBezTo>
                  <a:pt x="185309" y="265507"/>
                  <a:pt x="170027" y="280670"/>
                  <a:pt x="151177" y="280670"/>
                </a:cubicBezTo>
                <a:cubicBezTo>
                  <a:pt x="132327" y="280670"/>
                  <a:pt x="117045" y="265507"/>
                  <a:pt x="117045" y="246802"/>
                </a:cubicBezTo>
                <a:cubicBezTo>
                  <a:pt x="117045" y="228097"/>
                  <a:pt x="132327" y="212934"/>
                  <a:pt x="151177" y="212934"/>
                </a:cubicBezTo>
                <a:close/>
                <a:moveTo>
                  <a:pt x="92621" y="159692"/>
                </a:moveTo>
                <a:cubicBezTo>
                  <a:pt x="111481" y="159692"/>
                  <a:pt x="126769" y="174855"/>
                  <a:pt x="126769" y="193560"/>
                </a:cubicBezTo>
                <a:cubicBezTo>
                  <a:pt x="126769" y="212265"/>
                  <a:pt x="111481" y="227428"/>
                  <a:pt x="92621" y="227428"/>
                </a:cubicBezTo>
                <a:cubicBezTo>
                  <a:pt x="73762" y="227428"/>
                  <a:pt x="58473" y="212265"/>
                  <a:pt x="58473" y="193560"/>
                </a:cubicBezTo>
                <a:cubicBezTo>
                  <a:pt x="58473" y="174855"/>
                  <a:pt x="73762" y="159692"/>
                  <a:pt x="92621" y="159692"/>
                </a:cubicBezTo>
                <a:close/>
                <a:moveTo>
                  <a:pt x="34132" y="106451"/>
                </a:moveTo>
                <a:cubicBezTo>
                  <a:pt x="52982" y="106451"/>
                  <a:pt x="68263" y="121614"/>
                  <a:pt x="68263" y="140319"/>
                </a:cubicBezTo>
                <a:cubicBezTo>
                  <a:pt x="68263" y="159023"/>
                  <a:pt x="52982" y="174186"/>
                  <a:pt x="34132" y="174186"/>
                </a:cubicBezTo>
                <a:cubicBezTo>
                  <a:pt x="15281" y="174186"/>
                  <a:pt x="0" y="159023"/>
                  <a:pt x="0" y="140319"/>
                </a:cubicBezTo>
                <a:cubicBezTo>
                  <a:pt x="0" y="121614"/>
                  <a:pt x="15281" y="106451"/>
                  <a:pt x="34132" y="106451"/>
                </a:cubicBezTo>
                <a:close/>
                <a:moveTo>
                  <a:pt x="92621" y="53242"/>
                </a:moveTo>
                <a:cubicBezTo>
                  <a:pt x="111481" y="53242"/>
                  <a:pt x="126769" y="68412"/>
                  <a:pt x="126769" y="87126"/>
                </a:cubicBezTo>
                <a:cubicBezTo>
                  <a:pt x="126769" y="105839"/>
                  <a:pt x="111481" y="121010"/>
                  <a:pt x="92621" y="121010"/>
                </a:cubicBezTo>
                <a:cubicBezTo>
                  <a:pt x="73762" y="121010"/>
                  <a:pt x="58473" y="105839"/>
                  <a:pt x="58473" y="87126"/>
                </a:cubicBezTo>
                <a:cubicBezTo>
                  <a:pt x="58473" y="68412"/>
                  <a:pt x="73762" y="53242"/>
                  <a:pt x="92621" y="53242"/>
                </a:cubicBezTo>
                <a:close/>
                <a:moveTo>
                  <a:pt x="151177" y="0"/>
                </a:moveTo>
                <a:cubicBezTo>
                  <a:pt x="170027" y="0"/>
                  <a:pt x="185309" y="15171"/>
                  <a:pt x="185309" y="33884"/>
                </a:cubicBezTo>
                <a:cubicBezTo>
                  <a:pt x="185309" y="52598"/>
                  <a:pt x="170027" y="67768"/>
                  <a:pt x="151177" y="67768"/>
                </a:cubicBezTo>
                <a:cubicBezTo>
                  <a:pt x="132327" y="67768"/>
                  <a:pt x="117045" y="52598"/>
                  <a:pt x="117045" y="33884"/>
                </a:cubicBezTo>
                <a:cubicBezTo>
                  <a:pt x="117045" y="15171"/>
                  <a:pt x="132327" y="0"/>
                  <a:pt x="151177" y="0"/>
                </a:cubicBezTo>
                <a:close/>
              </a:path>
            </a:pathLst>
          </a:custGeom>
          <a:gradFill flip="none" rotWithShape="1">
            <a:gsLst>
              <a:gs pos="0">
                <a:srgbClr val="3D8AAE"/>
              </a:gs>
              <a:gs pos="100000">
                <a:srgbClr val="255A79"/>
              </a:gs>
            </a:gsLst>
            <a:lin ang="0" scaled="1"/>
          </a:gradFill>
        </p:spPr>
      </p:sp>
      <p:sp>
        <p:nvSpPr>
          <p:cNvPr id="43" name="Text 41"/>
          <p:cNvSpPr/>
          <p:nvPr/>
        </p:nvSpPr>
        <p:spPr>
          <a:xfrm>
            <a:off x="6270632" y="5002530"/>
            <a:ext cx="185309" cy="280670"/>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44" name="Shape 42"/>
          <p:cNvSpPr/>
          <p:nvPr/>
        </p:nvSpPr>
        <p:spPr>
          <a:xfrm flipH="1">
            <a:off x="6468221" y="5002530"/>
            <a:ext cx="185309" cy="280670"/>
          </a:xfrm>
          <a:custGeom>
            <a:avLst/>
            <a:gdLst/>
            <a:ahLst/>
            <a:cxnLst/>
            <a:rect l="l" t="t" r="r" b="b"/>
            <a:pathLst>
              <a:path w="185309" h="280670">
                <a:moveTo>
                  <a:pt x="151177" y="212934"/>
                </a:moveTo>
                <a:cubicBezTo>
                  <a:pt x="170027" y="212934"/>
                  <a:pt x="185309" y="228097"/>
                  <a:pt x="185309" y="246802"/>
                </a:cubicBezTo>
                <a:cubicBezTo>
                  <a:pt x="185309" y="265507"/>
                  <a:pt x="170027" y="280670"/>
                  <a:pt x="151177" y="280670"/>
                </a:cubicBezTo>
                <a:cubicBezTo>
                  <a:pt x="132327" y="280670"/>
                  <a:pt x="117045" y="265507"/>
                  <a:pt x="117045" y="246802"/>
                </a:cubicBezTo>
                <a:cubicBezTo>
                  <a:pt x="117045" y="228097"/>
                  <a:pt x="132327" y="212934"/>
                  <a:pt x="151177" y="212934"/>
                </a:cubicBezTo>
                <a:close/>
                <a:moveTo>
                  <a:pt x="92621" y="159692"/>
                </a:moveTo>
                <a:cubicBezTo>
                  <a:pt x="111481" y="159692"/>
                  <a:pt x="126769" y="174855"/>
                  <a:pt x="126769" y="193560"/>
                </a:cubicBezTo>
                <a:cubicBezTo>
                  <a:pt x="126769" y="212265"/>
                  <a:pt x="111481" y="227428"/>
                  <a:pt x="92621" y="227428"/>
                </a:cubicBezTo>
                <a:cubicBezTo>
                  <a:pt x="73762" y="227428"/>
                  <a:pt x="58473" y="212265"/>
                  <a:pt x="58473" y="193560"/>
                </a:cubicBezTo>
                <a:cubicBezTo>
                  <a:pt x="58473" y="174855"/>
                  <a:pt x="73762" y="159692"/>
                  <a:pt x="92621" y="159692"/>
                </a:cubicBezTo>
                <a:close/>
                <a:moveTo>
                  <a:pt x="34132" y="106451"/>
                </a:moveTo>
                <a:cubicBezTo>
                  <a:pt x="52982" y="106451"/>
                  <a:pt x="68263" y="121614"/>
                  <a:pt x="68263" y="140319"/>
                </a:cubicBezTo>
                <a:cubicBezTo>
                  <a:pt x="68263" y="159023"/>
                  <a:pt x="52982" y="174186"/>
                  <a:pt x="34132" y="174186"/>
                </a:cubicBezTo>
                <a:cubicBezTo>
                  <a:pt x="15281" y="174186"/>
                  <a:pt x="0" y="159023"/>
                  <a:pt x="0" y="140319"/>
                </a:cubicBezTo>
                <a:cubicBezTo>
                  <a:pt x="0" y="121614"/>
                  <a:pt x="15281" y="106451"/>
                  <a:pt x="34132" y="106451"/>
                </a:cubicBezTo>
                <a:close/>
                <a:moveTo>
                  <a:pt x="92621" y="53242"/>
                </a:moveTo>
                <a:cubicBezTo>
                  <a:pt x="111481" y="53242"/>
                  <a:pt x="126769" y="68412"/>
                  <a:pt x="126769" y="87126"/>
                </a:cubicBezTo>
                <a:cubicBezTo>
                  <a:pt x="126769" y="105839"/>
                  <a:pt x="111481" y="121010"/>
                  <a:pt x="92621" y="121010"/>
                </a:cubicBezTo>
                <a:cubicBezTo>
                  <a:pt x="73762" y="121010"/>
                  <a:pt x="58473" y="105839"/>
                  <a:pt x="58473" y="87126"/>
                </a:cubicBezTo>
                <a:cubicBezTo>
                  <a:pt x="58473" y="68412"/>
                  <a:pt x="73762" y="53242"/>
                  <a:pt x="92621" y="53242"/>
                </a:cubicBezTo>
                <a:close/>
                <a:moveTo>
                  <a:pt x="151177" y="0"/>
                </a:moveTo>
                <a:cubicBezTo>
                  <a:pt x="170027" y="0"/>
                  <a:pt x="185309" y="15171"/>
                  <a:pt x="185309" y="33884"/>
                </a:cubicBezTo>
                <a:cubicBezTo>
                  <a:pt x="185309" y="52598"/>
                  <a:pt x="170027" y="67768"/>
                  <a:pt x="151177" y="67768"/>
                </a:cubicBezTo>
                <a:cubicBezTo>
                  <a:pt x="132327" y="67768"/>
                  <a:pt x="117045" y="52598"/>
                  <a:pt x="117045" y="33884"/>
                </a:cubicBezTo>
                <a:cubicBezTo>
                  <a:pt x="117045" y="15171"/>
                  <a:pt x="132327" y="0"/>
                  <a:pt x="151177" y="0"/>
                </a:cubicBezTo>
                <a:close/>
              </a:path>
            </a:pathLst>
          </a:custGeom>
          <a:gradFill flip="none" rotWithShape="1">
            <a:gsLst>
              <a:gs pos="0">
                <a:srgbClr val="3D8AAE"/>
              </a:gs>
              <a:gs pos="100000">
                <a:srgbClr val="255A79"/>
              </a:gs>
            </a:gsLst>
            <a:lin ang="0" scaled="1"/>
          </a:gradFill>
        </p:spPr>
      </p:sp>
      <p:sp>
        <p:nvSpPr>
          <p:cNvPr id="45" name="Text 43"/>
          <p:cNvSpPr/>
          <p:nvPr/>
        </p:nvSpPr>
        <p:spPr>
          <a:xfrm>
            <a:off x="6468221" y="5002530"/>
            <a:ext cx="185309" cy="280670"/>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46" name="Shape 44"/>
          <p:cNvSpPr/>
          <p:nvPr/>
        </p:nvSpPr>
        <p:spPr>
          <a:xfrm flipH="1">
            <a:off x="8402320" y="4963160"/>
            <a:ext cx="185309" cy="280670"/>
          </a:xfrm>
          <a:custGeom>
            <a:avLst/>
            <a:gdLst/>
            <a:ahLst/>
            <a:cxnLst/>
            <a:rect l="l" t="t" r="r" b="b"/>
            <a:pathLst>
              <a:path w="185309" h="280670">
                <a:moveTo>
                  <a:pt x="151177" y="212934"/>
                </a:moveTo>
                <a:cubicBezTo>
                  <a:pt x="170027" y="212934"/>
                  <a:pt x="185309" y="228097"/>
                  <a:pt x="185309" y="246802"/>
                </a:cubicBezTo>
                <a:cubicBezTo>
                  <a:pt x="185309" y="265507"/>
                  <a:pt x="170027" y="280670"/>
                  <a:pt x="151177" y="280670"/>
                </a:cubicBezTo>
                <a:cubicBezTo>
                  <a:pt x="132327" y="280670"/>
                  <a:pt x="117045" y="265507"/>
                  <a:pt x="117045" y="246802"/>
                </a:cubicBezTo>
                <a:cubicBezTo>
                  <a:pt x="117045" y="228097"/>
                  <a:pt x="132327" y="212934"/>
                  <a:pt x="151177" y="212934"/>
                </a:cubicBezTo>
                <a:close/>
                <a:moveTo>
                  <a:pt x="92621" y="159692"/>
                </a:moveTo>
                <a:cubicBezTo>
                  <a:pt x="111481" y="159692"/>
                  <a:pt x="126769" y="174855"/>
                  <a:pt x="126769" y="193560"/>
                </a:cubicBezTo>
                <a:cubicBezTo>
                  <a:pt x="126769" y="212265"/>
                  <a:pt x="111481" y="227428"/>
                  <a:pt x="92621" y="227428"/>
                </a:cubicBezTo>
                <a:cubicBezTo>
                  <a:pt x="73762" y="227428"/>
                  <a:pt x="58473" y="212265"/>
                  <a:pt x="58473" y="193560"/>
                </a:cubicBezTo>
                <a:cubicBezTo>
                  <a:pt x="58473" y="174855"/>
                  <a:pt x="73762" y="159692"/>
                  <a:pt x="92621" y="159692"/>
                </a:cubicBezTo>
                <a:close/>
                <a:moveTo>
                  <a:pt x="34132" y="106451"/>
                </a:moveTo>
                <a:cubicBezTo>
                  <a:pt x="52982" y="106451"/>
                  <a:pt x="68263" y="121614"/>
                  <a:pt x="68263" y="140319"/>
                </a:cubicBezTo>
                <a:cubicBezTo>
                  <a:pt x="68263" y="159023"/>
                  <a:pt x="52982" y="174186"/>
                  <a:pt x="34132" y="174186"/>
                </a:cubicBezTo>
                <a:cubicBezTo>
                  <a:pt x="15281" y="174186"/>
                  <a:pt x="0" y="159023"/>
                  <a:pt x="0" y="140319"/>
                </a:cubicBezTo>
                <a:cubicBezTo>
                  <a:pt x="0" y="121614"/>
                  <a:pt x="15281" y="106451"/>
                  <a:pt x="34132" y="106451"/>
                </a:cubicBezTo>
                <a:close/>
                <a:moveTo>
                  <a:pt x="92621" y="53242"/>
                </a:moveTo>
                <a:cubicBezTo>
                  <a:pt x="111481" y="53242"/>
                  <a:pt x="126769" y="68412"/>
                  <a:pt x="126769" y="87126"/>
                </a:cubicBezTo>
                <a:cubicBezTo>
                  <a:pt x="126769" y="105839"/>
                  <a:pt x="111481" y="121010"/>
                  <a:pt x="92621" y="121010"/>
                </a:cubicBezTo>
                <a:cubicBezTo>
                  <a:pt x="73762" y="121010"/>
                  <a:pt x="58473" y="105839"/>
                  <a:pt x="58473" y="87126"/>
                </a:cubicBezTo>
                <a:cubicBezTo>
                  <a:pt x="58473" y="68412"/>
                  <a:pt x="73762" y="53242"/>
                  <a:pt x="92621" y="53242"/>
                </a:cubicBezTo>
                <a:close/>
                <a:moveTo>
                  <a:pt x="151177" y="0"/>
                </a:moveTo>
                <a:cubicBezTo>
                  <a:pt x="170027" y="0"/>
                  <a:pt x="185309" y="15171"/>
                  <a:pt x="185309" y="33884"/>
                </a:cubicBezTo>
                <a:cubicBezTo>
                  <a:pt x="185309" y="52598"/>
                  <a:pt x="170027" y="67768"/>
                  <a:pt x="151177" y="67768"/>
                </a:cubicBezTo>
                <a:cubicBezTo>
                  <a:pt x="132327" y="67768"/>
                  <a:pt x="117045" y="52598"/>
                  <a:pt x="117045" y="33884"/>
                </a:cubicBezTo>
                <a:cubicBezTo>
                  <a:pt x="117045" y="15171"/>
                  <a:pt x="132327" y="0"/>
                  <a:pt x="151177" y="0"/>
                </a:cubicBezTo>
                <a:close/>
              </a:path>
            </a:pathLst>
          </a:custGeom>
          <a:gradFill flip="none" rotWithShape="1">
            <a:gsLst>
              <a:gs pos="0">
                <a:srgbClr val="3D8AAE"/>
              </a:gs>
              <a:gs pos="100000">
                <a:srgbClr val="255A79"/>
              </a:gs>
            </a:gsLst>
            <a:lin ang="0" scaled="1"/>
          </a:gradFill>
        </p:spPr>
      </p:sp>
      <p:sp>
        <p:nvSpPr>
          <p:cNvPr id="47" name="Text 45"/>
          <p:cNvSpPr/>
          <p:nvPr/>
        </p:nvSpPr>
        <p:spPr>
          <a:xfrm>
            <a:off x="8402320" y="4963160"/>
            <a:ext cx="185309" cy="280670"/>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48" name="Shape 46"/>
          <p:cNvSpPr/>
          <p:nvPr/>
        </p:nvSpPr>
        <p:spPr>
          <a:xfrm flipH="1">
            <a:off x="8599912" y="4963160"/>
            <a:ext cx="185309" cy="280670"/>
          </a:xfrm>
          <a:custGeom>
            <a:avLst/>
            <a:gdLst/>
            <a:ahLst/>
            <a:cxnLst/>
            <a:rect l="l" t="t" r="r" b="b"/>
            <a:pathLst>
              <a:path w="185309" h="280670">
                <a:moveTo>
                  <a:pt x="151177" y="212934"/>
                </a:moveTo>
                <a:cubicBezTo>
                  <a:pt x="170027" y="212934"/>
                  <a:pt x="185309" y="228097"/>
                  <a:pt x="185309" y="246802"/>
                </a:cubicBezTo>
                <a:cubicBezTo>
                  <a:pt x="185309" y="265507"/>
                  <a:pt x="170027" y="280670"/>
                  <a:pt x="151177" y="280670"/>
                </a:cubicBezTo>
                <a:cubicBezTo>
                  <a:pt x="132327" y="280670"/>
                  <a:pt x="117045" y="265507"/>
                  <a:pt x="117045" y="246802"/>
                </a:cubicBezTo>
                <a:cubicBezTo>
                  <a:pt x="117045" y="228097"/>
                  <a:pt x="132327" y="212934"/>
                  <a:pt x="151177" y="212934"/>
                </a:cubicBezTo>
                <a:close/>
                <a:moveTo>
                  <a:pt x="92621" y="159692"/>
                </a:moveTo>
                <a:cubicBezTo>
                  <a:pt x="111481" y="159692"/>
                  <a:pt x="126769" y="174855"/>
                  <a:pt x="126769" y="193560"/>
                </a:cubicBezTo>
                <a:cubicBezTo>
                  <a:pt x="126769" y="212265"/>
                  <a:pt x="111481" y="227428"/>
                  <a:pt x="92621" y="227428"/>
                </a:cubicBezTo>
                <a:cubicBezTo>
                  <a:pt x="73762" y="227428"/>
                  <a:pt x="58473" y="212265"/>
                  <a:pt x="58473" y="193560"/>
                </a:cubicBezTo>
                <a:cubicBezTo>
                  <a:pt x="58473" y="174855"/>
                  <a:pt x="73762" y="159692"/>
                  <a:pt x="92621" y="159692"/>
                </a:cubicBezTo>
                <a:close/>
                <a:moveTo>
                  <a:pt x="34132" y="106451"/>
                </a:moveTo>
                <a:cubicBezTo>
                  <a:pt x="52982" y="106451"/>
                  <a:pt x="68263" y="121614"/>
                  <a:pt x="68263" y="140319"/>
                </a:cubicBezTo>
                <a:cubicBezTo>
                  <a:pt x="68263" y="159023"/>
                  <a:pt x="52982" y="174186"/>
                  <a:pt x="34132" y="174186"/>
                </a:cubicBezTo>
                <a:cubicBezTo>
                  <a:pt x="15281" y="174186"/>
                  <a:pt x="0" y="159023"/>
                  <a:pt x="0" y="140319"/>
                </a:cubicBezTo>
                <a:cubicBezTo>
                  <a:pt x="0" y="121614"/>
                  <a:pt x="15281" y="106451"/>
                  <a:pt x="34132" y="106451"/>
                </a:cubicBezTo>
                <a:close/>
                <a:moveTo>
                  <a:pt x="92621" y="53242"/>
                </a:moveTo>
                <a:cubicBezTo>
                  <a:pt x="111481" y="53242"/>
                  <a:pt x="126769" y="68412"/>
                  <a:pt x="126769" y="87126"/>
                </a:cubicBezTo>
                <a:cubicBezTo>
                  <a:pt x="126769" y="105839"/>
                  <a:pt x="111481" y="121010"/>
                  <a:pt x="92621" y="121010"/>
                </a:cubicBezTo>
                <a:cubicBezTo>
                  <a:pt x="73762" y="121010"/>
                  <a:pt x="58473" y="105839"/>
                  <a:pt x="58473" y="87126"/>
                </a:cubicBezTo>
                <a:cubicBezTo>
                  <a:pt x="58473" y="68412"/>
                  <a:pt x="73762" y="53242"/>
                  <a:pt x="92621" y="53242"/>
                </a:cubicBezTo>
                <a:close/>
                <a:moveTo>
                  <a:pt x="151177" y="0"/>
                </a:moveTo>
                <a:cubicBezTo>
                  <a:pt x="170027" y="0"/>
                  <a:pt x="185309" y="15171"/>
                  <a:pt x="185309" y="33884"/>
                </a:cubicBezTo>
                <a:cubicBezTo>
                  <a:pt x="185309" y="52598"/>
                  <a:pt x="170027" y="67768"/>
                  <a:pt x="151177" y="67768"/>
                </a:cubicBezTo>
                <a:cubicBezTo>
                  <a:pt x="132327" y="67768"/>
                  <a:pt x="117045" y="52598"/>
                  <a:pt x="117045" y="33884"/>
                </a:cubicBezTo>
                <a:cubicBezTo>
                  <a:pt x="117045" y="15171"/>
                  <a:pt x="132327" y="0"/>
                  <a:pt x="151177" y="0"/>
                </a:cubicBezTo>
                <a:close/>
              </a:path>
            </a:pathLst>
          </a:custGeom>
          <a:gradFill flip="none" rotWithShape="1">
            <a:gsLst>
              <a:gs pos="0">
                <a:srgbClr val="3D8AAE"/>
              </a:gs>
              <a:gs pos="100000">
                <a:srgbClr val="255A79"/>
              </a:gs>
            </a:gsLst>
            <a:lin ang="0" scaled="1"/>
          </a:gradFill>
        </p:spPr>
      </p:sp>
      <p:sp>
        <p:nvSpPr>
          <p:cNvPr id="49" name="Text 47"/>
          <p:cNvSpPr/>
          <p:nvPr/>
        </p:nvSpPr>
        <p:spPr>
          <a:xfrm>
            <a:off x="8599912" y="4963160"/>
            <a:ext cx="185309" cy="280670"/>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50" name="Shape 48"/>
          <p:cNvSpPr/>
          <p:nvPr/>
        </p:nvSpPr>
        <p:spPr>
          <a:xfrm flipH="1">
            <a:off x="8797504" y="4963160"/>
            <a:ext cx="185309" cy="280670"/>
          </a:xfrm>
          <a:custGeom>
            <a:avLst/>
            <a:gdLst/>
            <a:ahLst/>
            <a:cxnLst/>
            <a:rect l="l" t="t" r="r" b="b"/>
            <a:pathLst>
              <a:path w="185309" h="280670">
                <a:moveTo>
                  <a:pt x="151177" y="212934"/>
                </a:moveTo>
                <a:cubicBezTo>
                  <a:pt x="170027" y="212934"/>
                  <a:pt x="185309" y="228097"/>
                  <a:pt x="185309" y="246802"/>
                </a:cubicBezTo>
                <a:cubicBezTo>
                  <a:pt x="185309" y="265507"/>
                  <a:pt x="170027" y="280670"/>
                  <a:pt x="151177" y="280670"/>
                </a:cubicBezTo>
                <a:cubicBezTo>
                  <a:pt x="132327" y="280670"/>
                  <a:pt x="117045" y="265507"/>
                  <a:pt x="117045" y="246802"/>
                </a:cubicBezTo>
                <a:cubicBezTo>
                  <a:pt x="117045" y="228097"/>
                  <a:pt x="132327" y="212934"/>
                  <a:pt x="151177" y="212934"/>
                </a:cubicBezTo>
                <a:close/>
                <a:moveTo>
                  <a:pt x="92621" y="159692"/>
                </a:moveTo>
                <a:cubicBezTo>
                  <a:pt x="111481" y="159692"/>
                  <a:pt x="126769" y="174855"/>
                  <a:pt x="126769" y="193560"/>
                </a:cubicBezTo>
                <a:cubicBezTo>
                  <a:pt x="126769" y="212265"/>
                  <a:pt x="111481" y="227428"/>
                  <a:pt x="92621" y="227428"/>
                </a:cubicBezTo>
                <a:cubicBezTo>
                  <a:pt x="73762" y="227428"/>
                  <a:pt x="58473" y="212265"/>
                  <a:pt x="58473" y="193560"/>
                </a:cubicBezTo>
                <a:cubicBezTo>
                  <a:pt x="58473" y="174855"/>
                  <a:pt x="73762" y="159692"/>
                  <a:pt x="92621" y="159692"/>
                </a:cubicBezTo>
                <a:close/>
                <a:moveTo>
                  <a:pt x="34132" y="106451"/>
                </a:moveTo>
                <a:cubicBezTo>
                  <a:pt x="52982" y="106451"/>
                  <a:pt x="68263" y="121614"/>
                  <a:pt x="68263" y="140319"/>
                </a:cubicBezTo>
                <a:cubicBezTo>
                  <a:pt x="68263" y="159023"/>
                  <a:pt x="52982" y="174186"/>
                  <a:pt x="34132" y="174186"/>
                </a:cubicBezTo>
                <a:cubicBezTo>
                  <a:pt x="15281" y="174186"/>
                  <a:pt x="0" y="159023"/>
                  <a:pt x="0" y="140319"/>
                </a:cubicBezTo>
                <a:cubicBezTo>
                  <a:pt x="0" y="121614"/>
                  <a:pt x="15281" y="106451"/>
                  <a:pt x="34132" y="106451"/>
                </a:cubicBezTo>
                <a:close/>
                <a:moveTo>
                  <a:pt x="92621" y="53242"/>
                </a:moveTo>
                <a:cubicBezTo>
                  <a:pt x="111481" y="53242"/>
                  <a:pt x="126769" y="68412"/>
                  <a:pt x="126769" y="87126"/>
                </a:cubicBezTo>
                <a:cubicBezTo>
                  <a:pt x="126769" y="105839"/>
                  <a:pt x="111481" y="121010"/>
                  <a:pt x="92621" y="121010"/>
                </a:cubicBezTo>
                <a:cubicBezTo>
                  <a:pt x="73762" y="121010"/>
                  <a:pt x="58473" y="105839"/>
                  <a:pt x="58473" y="87126"/>
                </a:cubicBezTo>
                <a:cubicBezTo>
                  <a:pt x="58473" y="68412"/>
                  <a:pt x="73762" y="53242"/>
                  <a:pt x="92621" y="53242"/>
                </a:cubicBezTo>
                <a:close/>
                <a:moveTo>
                  <a:pt x="151177" y="0"/>
                </a:moveTo>
                <a:cubicBezTo>
                  <a:pt x="170027" y="0"/>
                  <a:pt x="185309" y="15171"/>
                  <a:pt x="185309" y="33884"/>
                </a:cubicBezTo>
                <a:cubicBezTo>
                  <a:pt x="185309" y="52598"/>
                  <a:pt x="170027" y="67768"/>
                  <a:pt x="151177" y="67768"/>
                </a:cubicBezTo>
                <a:cubicBezTo>
                  <a:pt x="132327" y="67768"/>
                  <a:pt x="117045" y="52598"/>
                  <a:pt x="117045" y="33884"/>
                </a:cubicBezTo>
                <a:cubicBezTo>
                  <a:pt x="117045" y="15171"/>
                  <a:pt x="132327" y="0"/>
                  <a:pt x="151177" y="0"/>
                </a:cubicBezTo>
                <a:close/>
              </a:path>
            </a:pathLst>
          </a:custGeom>
          <a:gradFill flip="none" rotWithShape="1">
            <a:gsLst>
              <a:gs pos="0">
                <a:srgbClr val="3D8AAE"/>
              </a:gs>
              <a:gs pos="100000">
                <a:srgbClr val="255A79"/>
              </a:gs>
            </a:gsLst>
            <a:lin ang="0" scaled="1"/>
          </a:gradFill>
        </p:spPr>
      </p:sp>
      <p:sp>
        <p:nvSpPr>
          <p:cNvPr id="51" name="Text 49"/>
          <p:cNvSpPr/>
          <p:nvPr/>
        </p:nvSpPr>
        <p:spPr>
          <a:xfrm>
            <a:off x="8797504" y="4963160"/>
            <a:ext cx="185309" cy="280670"/>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52" name="Shape 50"/>
          <p:cNvSpPr/>
          <p:nvPr/>
        </p:nvSpPr>
        <p:spPr>
          <a:xfrm flipH="1">
            <a:off x="8995096" y="4963160"/>
            <a:ext cx="185309" cy="280670"/>
          </a:xfrm>
          <a:custGeom>
            <a:avLst/>
            <a:gdLst/>
            <a:ahLst/>
            <a:cxnLst/>
            <a:rect l="l" t="t" r="r" b="b"/>
            <a:pathLst>
              <a:path w="185309" h="280670">
                <a:moveTo>
                  <a:pt x="151177" y="212934"/>
                </a:moveTo>
                <a:cubicBezTo>
                  <a:pt x="170027" y="212934"/>
                  <a:pt x="185309" y="228097"/>
                  <a:pt x="185309" y="246802"/>
                </a:cubicBezTo>
                <a:cubicBezTo>
                  <a:pt x="185309" y="265507"/>
                  <a:pt x="170027" y="280670"/>
                  <a:pt x="151177" y="280670"/>
                </a:cubicBezTo>
                <a:cubicBezTo>
                  <a:pt x="132327" y="280670"/>
                  <a:pt x="117045" y="265507"/>
                  <a:pt x="117045" y="246802"/>
                </a:cubicBezTo>
                <a:cubicBezTo>
                  <a:pt x="117045" y="228097"/>
                  <a:pt x="132327" y="212934"/>
                  <a:pt x="151177" y="212934"/>
                </a:cubicBezTo>
                <a:close/>
                <a:moveTo>
                  <a:pt x="92621" y="159692"/>
                </a:moveTo>
                <a:cubicBezTo>
                  <a:pt x="111481" y="159692"/>
                  <a:pt x="126769" y="174855"/>
                  <a:pt x="126769" y="193560"/>
                </a:cubicBezTo>
                <a:cubicBezTo>
                  <a:pt x="126769" y="212265"/>
                  <a:pt x="111481" y="227428"/>
                  <a:pt x="92621" y="227428"/>
                </a:cubicBezTo>
                <a:cubicBezTo>
                  <a:pt x="73762" y="227428"/>
                  <a:pt x="58473" y="212265"/>
                  <a:pt x="58473" y="193560"/>
                </a:cubicBezTo>
                <a:cubicBezTo>
                  <a:pt x="58473" y="174855"/>
                  <a:pt x="73762" y="159692"/>
                  <a:pt x="92621" y="159692"/>
                </a:cubicBezTo>
                <a:close/>
                <a:moveTo>
                  <a:pt x="34132" y="106451"/>
                </a:moveTo>
                <a:cubicBezTo>
                  <a:pt x="52982" y="106451"/>
                  <a:pt x="68263" y="121614"/>
                  <a:pt x="68263" y="140319"/>
                </a:cubicBezTo>
                <a:cubicBezTo>
                  <a:pt x="68263" y="159023"/>
                  <a:pt x="52982" y="174186"/>
                  <a:pt x="34132" y="174186"/>
                </a:cubicBezTo>
                <a:cubicBezTo>
                  <a:pt x="15281" y="174186"/>
                  <a:pt x="0" y="159023"/>
                  <a:pt x="0" y="140319"/>
                </a:cubicBezTo>
                <a:cubicBezTo>
                  <a:pt x="0" y="121614"/>
                  <a:pt x="15281" y="106451"/>
                  <a:pt x="34132" y="106451"/>
                </a:cubicBezTo>
                <a:close/>
                <a:moveTo>
                  <a:pt x="92621" y="53242"/>
                </a:moveTo>
                <a:cubicBezTo>
                  <a:pt x="111481" y="53242"/>
                  <a:pt x="126769" y="68412"/>
                  <a:pt x="126769" y="87126"/>
                </a:cubicBezTo>
                <a:cubicBezTo>
                  <a:pt x="126769" y="105839"/>
                  <a:pt x="111481" y="121010"/>
                  <a:pt x="92621" y="121010"/>
                </a:cubicBezTo>
                <a:cubicBezTo>
                  <a:pt x="73762" y="121010"/>
                  <a:pt x="58473" y="105839"/>
                  <a:pt x="58473" y="87126"/>
                </a:cubicBezTo>
                <a:cubicBezTo>
                  <a:pt x="58473" y="68412"/>
                  <a:pt x="73762" y="53242"/>
                  <a:pt x="92621" y="53242"/>
                </a:cubicBezTo>
                <a:close/>
                <a:moveTo>
                  <a:pt x="151177" y="0"/>
                </a:moveTo>
                <a:cubicBezTo>
                  <a:pt x="170027" y="0"/>
                  <a:pt x="185309" y="15171"/>
                  <a:pt x="185309" y="33884"/>
                </a:cubicBezTo>
                <a:cubicBezTo>
                  <a:pt x="185309" y="52598"/>
                  <a:pt x="170027" y="67768"/>
                  <a:pt x="151177" y="67768"/>
                </a:cubicBezTo>
                <a:cubicBezTo>
                  <a:pt x="132327" y="67768"/>
                  <a:pt x="117045" y="52598"/>
                  <a:pt x="117045" y="33884"/>
                </a:cubicBezTo>
                <a:cubicBezTo>
                  <a:pt x="117045" y="15171"/>
                  <a:pt x="132327" y="0"/>
                  <a:pt x="151177" y="0"/>
                </a:cubicBezTo>
                <a:close/>
              </a:path>
            </a:pathLst>
          </a:custGeom>
          <a:gradFill flip="none" rotWithShape="1">
            <a:gsLst>
              <a:gs pos="0">
                <a:srgbClr val="3D8AAE"/>
              </a:gs>
              <a:gs pos="100000">
                <a:srgbClr val="255A79"/>
              </a:gs>
            </a:gsLst>
            <a:lin ang="0" scaled="1"/>
          </a:gradFill>
        </p:spPr>
      </p:sp>
      <p:sp>
        <p:nvSpPr>
          <p:cNvPr id="53" name="Text 51"/>
          <p:cNvSpPr/>
          <p:nvPr/>
        </p:nvSpPr>
        <p:spPr>
          <a:xfrm>
            <a:off x="8995096" y="4963160"/>
            <a:ext cx="185309" cy="280670"/>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54" name="Shape 52"/>
          <p:cNvSpPr/>
          <p:nvPr/>
        </p:nvSpPr>
        <p:spPr>
          <a:xfrm flipH="1">
            <a:off x="9192688" y="4963160"/>
            <a:ext cx="185309" cy="280670"/>
          </a:xfrm>
          <a:custGeom>
            <a:avLst/>
            <a:gdLst/>
            <a:ahLst/>
            <a:cxnLst/>
            <a:rect l="l" t="t" r="r" b="b"/>
            <a:pathLst>
              <a:path w="185309" h="280670">
                <a:moveTo>
                  <a:pt x="151177" y="212934"/>
                </a:moveTo>
                <a:cubicBezTo>
                  <a:pt x="170027" y="212934"/>
                  <a:pt x="185309" y="228097"/>
                  <a:pt x="185309" y="246802"/>
                </a:cubicBezTo>
                <a:cubicBezTo>
                  <a:pt x="185309" y="265507"/>
                  <a:pt x="170027" y="280670"/>
                  <a:pt x="151177" y="280670"/>
                </a:cubicBezTo>
                <a:cubicBezTo>
                  <a:pt x="132327" y="280670"/>
                  <a:pt x="117045" y="265507"/>
                  <a:pt x="117045" y="246802"/>
                </a:cubicBezTo>
                <a:cubicBezTo>
                  <a:pt x="117045" y="228097"/>
                  <a:pt x="132327" y="212934"/>
                  <a:pt x="151177" y="212934"/>
                </a:cubicBezTo>
                <a:close/>
                <a:moveTo>
                  <a:pt x="92621" y="159692"/>
                </a:moveTo>
                <a:cubicBezTo>
                  <a:pt x="111481" y="159692"/>
                  <a:pt x="126769" y="174855"/>
                  <a:pt x="126769" y="193560"/>
                </a:cubicBezTo>
                <a:cubicBezTo>
                  <a:pt x="126769" y="212265"/>
                  <a:pt x="111481" y="227428"/>
                  <a:pt x="92621" y="227428"/>
                </a:cubicBezTo>
                <a:cubicBezTo>
                  <a:pt x="73762" y="227428"/>
                  <a:pt x="58473" y="212265"/>
                  <a:pt x="58473" y="193560"/>
                </a:cubicBezTo>
                <a:cubicBezTo>
                  <a:pt x="58473" y="174855"/>
                  <a:pt x="73762" y="159692"/>
                  <a:pt x="92621" y="159692"/>
                </a:cubicBezTo>
                <a:close/>
                <a:moveTo>
                  <a:pt x="34132" y="106451"/>
                </a:moveTo>
                <a:cubicBezTo>
                  <a:pt x="52982" y="106451"/>
                  <a:pt x="68263" y="121614"/>
                  <a:pt x="68263" y="140319"/>
                </a:cubicBezTo>
                <a:cubicBezTo>
                  <a:pt x="68263" y="159023"/>
                  <a:pt x="52982" y="174186"/>
                  <a:pt x="34132" y="174186"/>
                </a:cubicBezTo>
                <a:cubicBezTo>
                  <a:pt x="15281" y="174186"/>
                  <a:pt x="0" y="159023"/>
                  <a:pt x="0" y="140319"/>
                </a:cubicBezTo>
                <a:cubicBezTo>
                  <a:pt x="0" y="121614"/>
                  <a:pt x="15281" y="106451"/>
                  <a:pt x="34132" y="106451"/>
                </a:cubicBezTo>
                <a:close/>
                <a:moveTo>
                  <a:pt x="92621" y="53242"/>
                </a:moveTo>
                <a:cubicBezTo>
                  <a:pt x="111481" y="53242"/>
                  <a:pt x="126769" y="68412"/>
                  <a:pt x="126769" y="87126"/>
                </a:cubicBezTo>
                <a:cubicBezTo>
                  <a:pt x="126769" y="105839"/>
                  <a:pt x="111481" y="121010"/>
                  <a:pt x="92621" y="121010"/>
                </a:cubicBezTo>
                <a:cubicBezTo>
                  <a:pt x="73762" y="121010"/>
                  <a:pt x="58473" y="105839"/>
                  <a:pt x="58473" y="87126"/>
                </a:cubicBezTo>
                <a:cubicBezTo>
                  <a:pt x="58473" y="68412"/>
                  <a:pt x="73762" y="53242"/>
                  <a:pt x="92621" y="53242"/>
                </a:cubicBezTo>
                <a:close/>
                <a:moveTo>
                  <a:pt x="151177" y="0"/>
                </a:moveTo>
                <a:cubicBezTo>
                  <a:pt x="170027" y="0"/>
                  <a:pt x="185309" y="15171"/>
                  <a:pt x="185309" y="33884"/>
                </a:cubicBezTo>
                <a:cubicBezTo>
                  <a:pt x="185309" y="52598"/>
                  <a:pt x="170027" y="67768"/>
                  <a:pt x="151177" y="67768"/>
                </a:cubicBezTo>
                <a:cubicBezTo>
                  <a:pt x="132327" y="67768"/>
                  <a:pt x="117045" y="52598"/>
                  <a:pt x="117045" y="33884"/>
                </a:cubicBezTo>
                <a:cubicBezTo>
                  <a:pt x="117045" y="15171"/>
                  <a:pt x="132327" y="0"/>
                  <a:pt x="151177" y="0"/>
                </a:cubicBezTo>
                <a:close/>
              </a:path>
            </a:pathLst>
          </a:custGeom>
          <a:gradFill flip="none" rotWithShape="1">
            <a:gsLst>
              <a:gs pos="0">
                <a:srgbClr val="3D8AAE"/>
              </a:gs>
              <a:gs pos="100000">
                <a:srgbClr val="255A79"/>
              </a:gs>
            </a:gsLst>
            <a:lin ang="0" scaled="1"/>
          </a:gradFill>
        </p:spPr>
      </p:sp>
      <p:sp>
        <p:nvSpPr>
          <p:cNvPr id="55" name="Text 53"/>
          <p:cNvSpPr/>
          <p:nvPr/>
        </p:nvSpPr>
        <p:spPr>
          <a:xfrm>
            <a:off x="9192688" y="4963160"/>
            <a:ext cx="185309" cy="280670"/>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56" name="Shape 54"/>
          <p:cNvSpPr/>
          <p:nvPr/>
        </p:nvSpPr>
        <p:spPr>
          <a:xfrm flipH="1">
            <a:off x="9390280" y="4963160"/>
            <a:ext cx="185309" cy="280670"/>
          </a:xfrm>
          <a:custGeom>
            <a:avLst/>
            <a:gdLst/>
            <a:ahLst/>
            <a:cxnLst/>
            <a:rect l="l" t="t" r="r" b="b"/>
            <a:pathLst>
              <a:path w="185309" h="280670">
                <a:moveTo>
                  <a:pt x="151177" y="212934"/>
                </a:moveTo>
                <a:cubicBezTo>
                  <a:pt x="170027" y="212934"/>
                  <a:pt x="185309" y="228097"/>
                  <a:pt x="185309" y="246802"/>
                </a:cubicBezTo>
                <a:cubicBezTo>
                  <a:pt x="185309" y="265507"/>
                  <a:pt x="170027" y="280670"/>
                  <a:pt x="151177" y="280670"/>
                </a:cubicBezTo>
                <a:cubicBezTo>
                  <a:pt x="132327" y="280670"/>
                  <a:pt x="117045" y="265507"/>
                  <a:pt x="117045" y="246802"/>
                </a:cubicBezTo>
                <a:cubicBezTo>
                  <a:pt x="117045" y="228097"/>
                  <a:pt x="132327" y="212934"/>
                  <a:pt x="151177" y="212934"/>
                </a:cubicBezTo>
                <a:close/>
                <a:moveTo>
                  <a:pt x="92621" y="159692"/>
                </a:moveTo>
                <a:cubicBezTo>
                  <a:pt x="111481" y="159692"/>
                  <a:pt x="126769" y="174855"/>
                  <a:pt x="126769" y="193560"/>
                </a:cubicBezTo>
                <a:cubicBezTo>
                  <a:pt x="126769" y="212265"/>
                  <a:pt x="111481" y="227428"/>
                  <a:pt x="92621" y="227428"/>
                </a:cubicBezTo>
                <a:cubicBezTo>
                  <a:pt x="73762" y="227428"/>
                  <a:pt x="58473" y="212265"/>
                  <a:pt x="58473" y="193560"/>
                </a:cubicBezTo>
                <a:cubicBezTo>
                  <a:pt x="58473" y="174855"/>
                  <a:pt x="73762" y="159692"/>
                  <a:pt x="92621" y="159692"/>
                </a:cubicBezTo>
                <a:close/>
                <a:moveTo>
                  <a:pt x="34132" y="106451"/>
                </a:moveTo>
                <a:cubicBezTo>
                  <a:pt x="52982" y="106451"/>
                  <a:pt x="68263" y="121614"/>
                  <a:pt x="68263" y="140319"/>
                </a:cubicBezTo>
                <a:cubicBezTo>
                  <a:pt x="68263" y="159023"/>
                  <a:pt x="52982" y="174186"/>
                  <a:pt x="34132" y="174186"/>
                </a:cubicBezTo>
                <a:cubicBezTo>
                  <a:pt x="15281" y="174186"/>
                  <a:pt x="0" y="159023"/>
                  <a:pt x="0" y="140319"/>
                </a:cubicBezTo>
                <a:cubicBezTo>
                  <a:pt x="0" y="121614"/>
                  <a:pt x="15281" y="106451"/>
                  <a:pt x="34132" y="106451"/>
                </a:cubicBezTo>
                <a:close/>
                <a:moveTo>
                  <a:pt x="92621" y="53242"/>
                </a:moveTo>
                <a:cubicBezTo>
                  <a:pt x="111481" y="53242"/>
                  <a:pt x="126769" y="68412"/>
                  <a:pt x="126769" y="87126"/>
                </a:cubicBezTo>
                <a:cubicBezTo>
                  <a:pt x="126769" y="105839"/>
                  <a:pt x="111481" y="121010"/>
                  <a:pt x="92621" y="121010"/>
                </a:cubicBezTo>
                <a:cubicBezTo>
                  <a:pt x="73762" y="121010"/>
                  <a:pt x="58473" y="105839"/>
                  <a:pt x="58473" y="87126"/>
                </a:cubicBezTo>
                <a:cubicBezTo>
                  <a:pt x="58473" y="68412"/>
                  <a:pt x="73762" y="53242"/>
                  <a:pt x="92621" y="53242"/>
                </a:cubicBezTo>
                <a:close/>
                <a:moveTo>
                  <a:pt x="151177" y="0"/>
                </a:moveTo>
                <a:cubicBezTo>
                  <a:pt x="170027" y="0"/>
                  <a:pt x="185309" y="15171"/>
                  <a:pt x="185309" y="33884"/>
                </a:cubicBezTo>
                <a:cubicBezTo>
                  <a:pt x="185309" y="52598"/>
                  <a:pt x="170027" y="67768"/>
                  <a:pt x="151177" y="67768"/>
                </a:cubicBezTo>
                <a:cubicBezTo>
                  <a:pt x="132327" y="67768"/>
                  <a:pt x="117045" y="52598"/>
                  <a:pt x="117045" y="33884"/>
                </a:cubicBezTo>
                <a:cubicBezTo>
                  <a:pt x="117045" y="15171"/>
                  <a:pt x="132327" y="0"/>
                  <a:pt x="151177" y="0"/>
                </a:cubicBezTo>
                <a:close/>
              </a:path>
            </a:pathLst>
          </a:custGeom>
          <a:gradFill flip="none" rotWithShape="1">
            <a:gsLst>
              <a:gs pos="0">
                <a:srgbClr val="3D8AAE"/>
              </a:gs>
              <a:gs pos="100000">
                <a:srgbClr val="255A79"/>
              </a:gs>
            </a:gsLst>
            <a:lin ang="0" scaled="1"/>
          </a:gradFill>
        </p:spPr>
      </p:sp>
      <p:sp>
        <p:nvSpPr>
          <p:cNvPr id="57" name="Text 55"/>
          <p:cNvSpPr/>
          <p:nvPr/>
        </p:nvSpPr>
        <p:spPr>
          <a:xfrm>
            <a:off x="9390280" y="4963160"/>
            <a:ext cx="185309" cy="280670"/>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58" name="Shape 56"/>
          <p:cNvSpPr/>
          <p:nvPr/>
        </p:nvSpPr>
        <p:spPr>
          <a:xfrm flipH="1">
            <a:off x="9587872" y="4963160"/>
            <a:ext cx="185309" cy="280670"/>
          </a:xfrm>
          <a:custGeom>
            <a:avLst/>
            <a:gdLst/>
            <a:ahLst/>
            <a:cxnLst/>
            <a:rect l="l" t="t" r="r" b="b"/>
            <a:pathLst>
              <a:path w="185309" h="280670">
                <a:moveTo>
                  <a:pt x="151177" y="212934"/>
                </a:moveTo>
                <a:cubicBezTo>
                  <a:pt x="170027" y="212934"/>
                  <a:pt x="185309" y="228097"/>
                  <a:pt x="185309" y="246802"/>
                </a:cubicBezTo>
                <a:cubicBezTo>
                  <a:pt x="185309" y="265507"/>
                  <a:pt x="170027" y="280670"/>
                  <a:pt x="151177" y="280670"/>
                </a:cubicBezTo>
                <a:cubicBezTo>
                  <a:pt x="132327" y="280670"/>
                  <a:pt x="117045" y="265507"/>
                  <a:pt x="117045" y="246802"/>
                </a:cubicBezTo>
                <a:cubicBezTo>
                  <a:pt x="117045" y="228097"/>
                  <a:pt x="132327" y="212934"/>
                  <a:pt x="151177" y="212934"/>
                </a:cubicBezTo>
                <a:close/>
                <a:moveTo>
                  <a:pt x="92621" y="159692"/>
                </a:moveTo>
                <a:cubicBezTo>
                  <a:pt x="111481" y="159692"/>
                  <a:pt x="126769" y="174855"/>
                  <a:pt x="126769" y="193560"/>
                </a:cubicBezTo>
                <a:cubicBezTo>
                  <a:pt x="126769" y="212265"/>
                  <a:pt x="111481" y="227428"/>
                  <a:pt x="92621" y="227428"/>
                </a:cubicBezTo>
                <a:cubicBezTo>
                  <a:pt x="73762" y="227428"/>
                  <a:pt x="58473" y="212265"/>
                  <a:pt x="58473" y="193560"/>
                </a:cubicBezTo>
                <a:cubicBezTo>
                  <a:pt x="58473" y="174855"/>
                  <a:pt x="73762" y="159692"/>
                  <a:pt x="92621" y="159692"/>
                </a:cubicBezTo>
                <a:close/>
                <a:moveTo>
                  <a:pt x="34132" y="106451"/>
                </a:moveTo>
                <a:cubicBezTo>
                  <a:pt x="52982" y="106451"/>
                  <a:pt x="68263" y="121614"/>
                  <a:pt x="68263" y="140319"/>
                </a:cubicBezTo>
                <a:cubicBezTo>
                  <a:pt x="68263" y="159023"/>
                  <a:pt x="52982" y="174186"/>
                  <a:pt x="34132" y="174186"/>
                </a:cubicBezTo>
                <a:cubicBezTo>
                  <a:pt x="15281" y="174186"/>
                  <a:pt x="0" y="159023"/>
                  <a:pt x="0" y="140319"/>
                </a:cubicBezTo>
                <a:cubicBezTo>
                  <a:pt x="0" y="121614"/>
                  <a:pt x="15281" y="106451"/>
                  <a:pt x="34132" y="106451"/>
                </a:cubicBezTo>
                <a:close/>
                <a:moveTo>
                  <a:pt x="92621" y="53242"/>
                </a:moveTo>
                <a:cubicBezTo>
                  <a:pt x="111481" y="53242"/>
                  <a:pt x="126769" y="68412"/>
                  <a:pt x="126769" y="87126"/>
                </a:cubicBezTo>
                <a:cubicBezTo>
                  <a:pt x="126769" y="105839"/>
                  <a:pt x="111481" y="121010"/>
                  <a:pt x="92621" y="121010"/>
                </a:cubicBezTo>
                <a:cubicBezTo>
                  <a:pt x="73762" y="121010"/>
                  <a:pt x="58473" y="105839"/>
                  <a:pt x="58473" y="87126"/>
                </a:cubicBezTo>
                <a:cubicBezTo>
                  <a:pt x="58473" y="68412"/>
                  <a:pt x="73762" y="53242"/>
                  <a:pt x="92621" y="53242"/>
                </a:cubicBezTo>
                <a:close/>
                <a:moveTo>
                  <a:pt x="151177" y="0"/>
                </a:moveTo>
                <a:cubicBezTo>
                  <a:pt x="170027" y="0"/>
                  <a:pt x="185309" y="15171"/>
                  <a:pt x="185309" y="33884"/>
                </a:cubicBezTo>
                <a:cubicBezTo>
                  <a:pt x="185309" y="52598"/>
                  <a:pt x="170027" y="67768"/>
                  <a:pt x="151177" y="67768"/>
                </a:cubicBezTo>
                <a:cubicBezTo>
                  <a:pt x="132327" y="67768"/>
                  <a:pt x="117045" y="52598"/>
                  <a:pt x="117045" y="33884"/>
                </a:cubicBezTo>
                <a:cubicBezTo>
                  <a:pt x="117045" y="15171"/>
                  <a:pt x="132327" y="0"/>
                  <a:pt x="151177" y="0"/>
                </a:cubicBezTo>
                <a:close/>
              </a:path>
            </a:pathLst>
          </a:custGeom>
          <a:gradFill flip="none" rotWithShape="1">
            <a:gsLst>
              <a:gs pos="0">
                <a:srgbClr val="3D8AAE"/>
              </a:gs>
              <a:gs pos="100000">
                <a:srgbClr val="255A79"/>
              </a:gs>
            </a:gsLst>
            <a:lin ang="0" scaled="1"/>
          </a:gradFill>
        </p:spPr>
      </p:sp>
      <p:sp>
        <p:nvSpPr>
          <p:cNvPr id="59" name="Text 57"/>
          <p:cNvSpPr/>
          <p:nvPr/>
        </p:nvSpPr>
        <p:spPr>
          <a:xfrm>
            <a:off x="9587872" y="4963160"/>
            <a:ext cx="185309" cy="280670"/>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60" name="Shape 58"/>
          <p:cNvSpPr/>
          <p:nvPr/>
        </p:nvSpPr>
        <p:spPr>
          <a:xfrm flipH="1">
            <a:off x="9785461" y="4963160"/>
            <a:ext cx="185309" cy="280670"/>
          </a:xfrm>
          <a:custGeom>
            <a:avLst/>
            <a:gdLst/>
            <a:ahLst/>
            <a:cxnLst/>
            <a:rect l="l" t="t" r="r" b="b"/>
            <a:pathLst>
              <a:path w="185309" h="280670">
                <a:moveTo>
                  <a:pt x="151177" y="212934"/>
                </a:moveTo>
                <a:cubicBezTo>
                  <a:pt x="170027" y="212934"/>
                  <a:pt x="185309" y="228097"/>
                  <a:pt x="185309" y="246802"/>
                </a:cubicBezTo>
                <a:cubicBezTo>
                  <a:pt x="185309" y="265507"/>
                  <a:pt x="170027" y="280670"/>
                  <a:pt x="151177" y="280670"/>
                </a:cubicBezTo>
                <a:cubicBezTo>
                  <a:pt x="132327" y="280670"/>
                  <a:pt x="117045" y="265507"/>
                  <a:pt x="117045" y="246802"/>
                </a:cubicBezTo>
                <a:cubicBezTo>
                  <a:pt x="117045" y="228097"/>
                  <a:pt x="132327" y="212934"/>
                  <a:pt x="151177" y="212934"/>
                </a:cubicBezTo>
                <a:close/>
                <a:moveTo>
                  <a:pt x="92621" y="159692"/>
                </a:moveTo>
                <a:cubicBezTo>
                  <a:pt x="111481" y="159692"/>
                  <a:pt x="126769" y="174855"/>
                  <a:pt x="126769" y="193560"/>
                </a:cubicBezTo>
                <a:cubicBezTo>
                  <a:pt x="126769" y="212265"/>
                  <a:pt x="111481" y="227428"/>
                  <a:pt x="92621" y="227428"/>
                </a:cubicBezTo>
                <a:cubicBezTo>
                  <a:pt x="73762" y="227428"/>
                  <a:pt x="58473" y="212265"/>
                  <a:pt x="58473" y="193560"/>
                </a:cubicBezTo>
                <a:cubicBezTo>
                  <a:pt x="58473" y="174855"/>
                  <a:pt x="73762" y="159692"/>
                  <a:pt x="92621" y="159692"/>
                </a:cubicBezTo>
                <a:close/>
                <a:moveTo>
                  <a:pt x="34132" y="106451"/>
                </a:moveTo>
                <a:cubicBezTo>
                  <a:pt x="52982" y="106451"/>
                  <a:pt x="68263" y="121614"/>
                  <a:pt x="68263" y="140319"/>
                </a:cubicBezTo>
                <a:cubicBezTo>
                  <a:pt x="68263" y="159023"/>
                  <a:pt x="52982" y="174186"/>
                  <a:pt x="34132" y="174186"/>
                </a:cubicBezTo>
                <a:cubicBezTo>
                  <a:pt x="15281" y="174186"/>
                  <a:pt x="0" y="159023"/>
                  <a:pt x="0" y="140319"/>
                </a:cubicBezTo>
                <a:cubicBezTo>
                  <a:pt x="0" y="121614"/>
                  <a:pt x="15281" y="106451"/>
                  <a:pt x="34132" y="106451"/>
                </a:cubicBezTo>
                <a:close/>
                <a:moveTo>
                  <a:pt x="92621" y="53242"/>
                </a:moveTo>
                <a:cubicBezTo>
                  <a:pt x="111481" y="53242"/>
                  <a:pt x="126769" y="68412"/>
                  <a:pt x="126769" y="87126"/>
                </a:cubicBezTo>
                <a:cubicBezTo>
                  <a:pt x="126769" y="105839"/>
                  <a:pt x="111481" y="121010"/>
                  <a:pt x="92621" y="121010"/>
                </a:cubicBezTo>
                <a:cubicBezTo>
                  <a:pt x="73762" y="121010"/>
                  <a:pt x="58473" y="105839"/>
                  <a:pt x="58473" y="87126"/>
                </a:cubicBezTo>
                <a:cubicBezTo>
                  <a:pt x="58473" y="68412"/>
                  <a:pt x="73762" y="53242"/>
                  <a:pt x="92621" y="53242"/>
                </a:cubicBezTo>
                <a:close/>
                <a:moveTo>
                  <a:pt x="151177" y="0"/>
                </a:moveTo>
                <a:cubicBezTo>
                  <a:pt x="170027" y="0"/>
                  <a:pt x="185309" y="15171"/>
                  <a:pt x="185309" y="33884"/>
                </a:cubicBezTo>
                <a:cubicBezTo>
                  <a:pt x="185309" y="52598"/>
                  <a:pt x="170027" y="67768"/>
                  <a:pt x="151177" y="67768"/>
                </a:cubicBezTo>
                <a:cubicBezTo>
                  <a:pt x="132327" y="67768"/>
                  <a:pt x="117045" y="52598"/>
                  <a:pt x="117045" y="33884"/>
                </a:cubicBezTo>
                <a:cubicBezTo>
                  <a:pt x="117045" y="15171"/>
                  <a:pt x="132327" y="0"/>
                  <a:pt x="151177" y="0"/>
                </a:cubicBezTo>
                <a:close/>
              </a:path>
            </a:pathLst>
          </a:custGeom>
          <a:gradFill flip="none" rotWithShape="1">
            <a:gsLst>
              <a:gs pos="0">
                <a:srgbClr val="3D8AAE"/>
              </a:gs>
              <a:gs pos="100000">
                <a:srgbClr val="255A79"/>
              </a:gs>
            </a:gsLst>
            <a:lin ang="0" scaled="1"/>
          </a:gradFill>
        </p:spPr>
      </p:sp>
      <p:sp>
        <p:nvSpPr>
          <p:cNvPr id="61" name="Text 59"/>
          <p:cNvSpPr/>
          <p:nvPr/>
        </p:nvSpPr>
        <p:spPr>
          <a:xfrm>
            <a:off x="9785461" y="4963160"/>
            <a:ext cx="185309" cy="280670"/>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62" name="Shape 60"/>
          <p:cNvSpPr/>
          <p:nvPr/>
        </p:nvSpPr>
        <p:spPr>
          <a:xfrm>
            <a:off x="422910" y="6374130"/>
            <a:ext cx="215900" cy="215900"/>
          </a:xfrm>
          <a:prstGeom prst="roundRect">
            <a:avLst>
              <a:gd name="adj" fmla="val 50000"/>
            </a:avLst>
          </a:prstGeom>
          <a:solidFill>
            <a:srgbClr val="6DAECC"/>
          </a:solidFill>
        </p:spPr>
      </p:sp>
      <p:sp>
        <p:nvSpPr>
          <p:cNvPr id="63" name="Text 61"/>
          <p:cNvSpPr/>
          <p:nvPr/>
        </p:nvSpPr>
        <p:spPr>
          <a:xfrm>
            <a:off x="422910" y="6374130"/>
            <a:ext cx="215900" cy="215900"/>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64" name="Shape 62"/>
          <p:cNvSpPr/>
          <p:nvPr/>
        </p:nvSpPr>
        <p:spPr>
          <a:xfrm>
            <a:off x="549910" y="6374130"/>
            <a:ext cx="215900" cy="215900"/>
          </a:xfrm>
          <a:prstGeom prst="roundRect">
            <a:avLst>
              <a:gd name="adj" fmla="val 50000"/>
            </a:avLst>
          </a:prstGeom>
          <a:solidFill>
            <a:srgbClr val="000000">
              <a:alpha val="0"/>
            </a:srgbClr>
          </a:solidFill>
          <a:ln w="19050">
            <a:solidFill>
              <a:srgbClr val="6DAECC"/>
            </a:solidFill>
            <a:prstDash val="solid"/>
          </a:ln>
        </p:spPr>
      </p:sp>
      <p:sp>
        <p:nvSpPr>
          <p:cNvPr id="65" name="Text 63"/>
          <p:cNvSpPr/>
          <p:nvPr/>
        </p:nvSpPr>
        <p:spPr>
          <a:xfrm>
            <a:off x="549910" y="6374130"/>
            <a:ext cx="215900" cy="215900"/>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66" name="Shape 64"/>
          <p:cNvSpPr/>
          <p:nvPr/>
        </p:nvSpPr>
        <p:spPr>
          <a:xfrm>
            <a:off x="4180840" y="4848225"/>
            <a:ext cx="631190" cy="626745"/>
          </a:xfrm>
          <a:prstGeom prst="ellipse">
            <a:avLst/>
          </a:prstGeom>
          <a:solidFill>
            <a:srgbClr val="017ED5">
              <a:alpha val="5098"/>
            </a:srgbClr>
          </a:solidFill>
        </p:spPr>
      </p:sp>
      <p:sp>
        <p:nvSpPr>
          <p:cNvPr id="67" name="Text 65"/>
          <p:cNvSpPr/>
          <p:nvPr/>
        </p:nvSpPr>
        <p:spPr>
          <a:xfrm>
            <a:off x="4180840" y="4848225"/>
            <a:ext cx="631190" cy="626745"/>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68" name="Shape 66"/>
          <p:cNvSpPr/>
          <p:nvPr/>
        </p:nvSpPr>
        <p:spPr>
          <a:xfrm>
            <a:off x="4261432" y="4928249"/>
            <a:ext cx="470007" cy="466697"/>
          </a:xfrm>
          <a:prstGeom prst="ellipse">
            <a:avLst/>
          </a:prstGeom>
          <a:solidFill>
            <a:srgbClr val="6DAECC">
              <a:alpha val="18039"/>
            </a:srgbClr>
          </a:solidFill>
        </p:spPr>
      </p:sp>
      <p:sp>
        <p:nvSpPr>
          <p:cNvPr id="69" name="Text 67"/>
          <p:cNvSpPr/>
          <p:nvPr/>
        </p:nvSpPr>
        <p:spPr>
          <a:xfrm>
            <a:off x="4261432" y="4928249"/>
            <a:ext cx="470007" cy="466697"/>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70" name="Shape 68"/>
          <p:cNvSpPr/>
          <p:nvPr/>
        </p:nvSpPr>
        <p:spPr>
          <a:xfrm>
            <a:off x="4336531" y="5002819"/>
            <a:ext cx="319808" cy="317556"/>
          </a:xfrm>
          <a:prstGeom prst="ellipse">
            <a:avLst/>
          </a:prstGeom>
          <a:solidFill>
            <a:srgbClr val="FFFFFF"/>
          </a:solidFill>
          <a:effectLst>
            <a:outerShdw blurRad="63500" dist="63500" dir="2700000" algn="bl" rotWithShape="0">
              <a:srgbClr val="017ED5">
                <a:alpha val="40000"/>
              </a:srgbClr>
            </a:outerShdw>
          </a:effectLst>
        </p:spPr>
      </p:sp>
      <p:sp>
        <p:nvSpPr>
          <p:cNvPr id="71" name="Text 69"/>
          <p:cNvSpPr/>
          <p:nvPr/>
        </p:nvSpPr>
        <p:spPr>
          <a:xfrm>
            <a:off x="4336531" y="5002819"/>
            <a:ext cx="319808" cy="317556"/>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72" name="Shape 70"/>
          <p:cNvSpPr/>
          <p:nvPr/>
        </p:nvSpPr>
        <p:spPr>
          <a:xfrm>
            <a:off x="7498080" y="4838065"/>
            <a:ext cx="631190" cy="626745"/>
          </a:xfrm>
          <a:prstGeom prst="ellipse">
            <a:avLst/>
          </a:prstGeom>
          <a:solidFill>
            <a:srgbClr val="017ED5">
              <a:alpha val="5098"/>
            </a:srgbClr>
          </a:solidFill>
        </p:spPr>
      </p:sp>
      <p:sp>
        <p:nvSpPr>
          <p:cNvPr id="73" name="Text 71"/>
          <p:cNvSpPr/>
          <p:nvPr/>
        </p:nvSpPr>
        <p:spPr>
          <a:xfrm>
            <a:off x="7498080" y="4838065"/>
            <a:ext cx="631190" cy="626745"/>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74" name="Shape 72"/>
          <p:cNvSpPr/>
          <p:nvPr/>
        </p:nvSpPr>
        <p:spPr>
          <a:xfrm>
            <a:off x="7578672" y="4918089"/>
            <a:ext cx="470007" cy="466697"/>
          </a:xfrm>
          <a:prstGeom prst="ellipse">
            <a:avLst/>
          </a:prstGeom>
          <a:solidFill>
            <a:srgbClr val="6DAECC">
              <a:alpha val="18039"/>
            </a:srgbClr>
          </a:solidFill>
        </p:spPr>
      </p:sp>
      <p:sp>
        <p:nvSpPr>
          <p:cNvPr id="75" name="Text 73"/>
          <p:cNvSpPr/>
          <p:nvPr/>
        </p:nvSpPr>
        <p:spPr>
          <a:xfrm>
            <a:off x="7578672" y="4918089"/>
            <a:ext cx="470007" cy="466697"/>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76" name="Shape 74"/>
          <p:cNvSpPr/>
          <p:nvPr/>
        </p:nvSpPr>
        <p:spPr>
          <a:xfrm>
            <a:off x="7653771" y="4992659"/>
            <a:ext cx="319808" cy="317556"/>
          </a:xfrm>
          <a:prstGeom prst="ellipse">
            <a:avLst/>
          </a:prstGeom>
          <a:solidFill>
            <a:srgbClr val="FFFFFF"/>
          </a:solidFill>
          <a:effectLst>
            <a:outerShdw blurRad="63500" dist="63500" dir="2700000" algn="bl" rotWithShape="0">
              <a:srgbClr val="017ED5">
                <a:alpha val="40000"/>
              </a:srgbClr>
            </a:outerShdw>
          </a:effectLst>
        </p:spPr>
      </p:sp>
      <p:sp>
        <p:nvSpPr>
          <p:cNvPr id="77" name="Text 75"/>
          <p:cNvSpPr/>
          <p:nvPr/>
        </p:nvSpPr>
        <p:spPr>
          <a:xfrm>
            <a:off x="7653771" y="4992659"/>
            <a:ext cx="319808" cy="317556"/>
          </a:xfrm>
          <a:prstGeom prst="rect">
            <a:avLst/>
          </a:prstGeom>
          <a:noFill/>
        </p:spPr>
        <p:txBody>
          <a:bodyPr wrap="square" lIns="45720" tIns="91440" rIns="91440" bIns="45720" rtlCol="0" anchor="ctr"/>
          <a:lstStyle/>
          <a:p>
            <a:pPr marL="0" indent="0">
              <a:lnSpc>
                <a:spcPct val="100000"/>
              </a:lnSpc>
              <a:buNone/>
            </a:pPr>
            <a:endParaRPr lang="en-US" sz="1600" dirty="0"/>
          </a:p>
        </p:txBody>
      </p:sp>
      <p:pic>
        <p:nvPicPr>
          <p:cNvPr id="78" name="Image 0" descr="https://kimi-img.moonshot.cn/pub/slides/slides_tmpl/image/25-09-05-13:17:38-d2t74slnfo2stf9dih30.png"/>
          <p:cNvPicPr>
            <a:picLocks noChangeAspect="1"/>
          </p:cNvPicPr>
          <p:nvPr/>
        </p:nvPicPr>
        <p:blipFill>
          <a:blip r:embed="rId1"/>
          <a:stretch>
            <a:fillRect/>
          </a:stretch>
        </p:blipFill>
        <p:spPr>
          <a:xfrm>
            <a:off x="1302385" y="2070735"/>
            <a:ext cx="18415" cy="2688590"/>
          </a:xfrm>
          <a:prstGeom prst="rect">
            <a:avLst/>
          </a:prstGeom>
        </p:spPr>
      </p:pic>
      <p:sp>
        <p:nvSpPr>
          <p:cNvPr id="81" name="Shape 76"/>
          <p:cNvSpPr/>
          <p:nvPr/>
        </p:nvSpPr>
        <p:spPr>
          <a:xfrm>
            <a:off x="1196975" y="1911985"/>
            <a:ext cx="227330" cy="215265"/>
          </a:xfrm>
          <a:prstGeom prst="ellipse">
            <a:avLst/>
          </a:prstGeom>
          <a:solidFill>
            <a:srgbClr val="255A79"/>
          </a:solidFill>
          <a:ln w="19050">
            <a:gradFill flip="none" rotWithShape="1">
              <a:gsLst>
                <a:gs pos="0">
                  <a:srgbClr val="6DAECC">
                    <a:alpha val="0"/>
                  </a:srgbClr>
                </a:gs>
                <a:gs pos="15000">
                  <a:srgbClr val="6DAECC">
                    <a:alpha val="0"/>
                  </a:srgbClr>
                </a:gs>
                <a:gs pos="100000">
                  <a:srgbClr val="295C74"/>
                </a:gs>
              </a:gsLst>
              <a:lin ang="10740000" scaled="1"/>
            </a:gradFill>
            <a:prstDash val="solid"/>
          </a:ln>
        </p:spPr>
      </p:sp>
      <p:sp>
        <p:nvSpPr>
          <p:cNvPr id="82" name="Text 77"/>
          <p:cNvSpPr/>
          <p:nvPr/>
        </p:nvSpPr>
        <p:spPr>
          <a:xfrm>
            <a:off x="1196975" y="1911985"/>
            <a:ext cx="227330" cy="215265"/>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83" name="Shape 78"/>
          <p:cNvSpPr/>
          <p:nvPr/>
        </p:nvSpPr>
        <p:spPr>
          <a:xfrm>
            <a:off x="4398645" y="1885315"/>
            <a:ext cx="227330" cy="215265"/>
          </a:xfrm>
          <a:prstGeom prst="ellipse">
            <a:avLst/>
          </a:prstGeom>
          <a:solidFill>
            <a:srgbClr val="255A79"/>
          </a:solidFill>
          <a:ln w="19050">
            <a:gradFill flip="none" rotWithShape="1">
              <a:gsLst>
                <a:gs pos="0">
                  <a:srgbClr val="6DAECC">
                    <a:alpha val="0"/>
                  </a:srgbClr>
                </a:gs>
                <a:gs pos="15000">
                  <a:srgbClr val="6DAECC">
                    <a:alpha val="0"/>
                  </a:srgbClr>
                </a:gs>
                <a:gs pos="100000">
                  <a:srgbClr val="295C74"/>
                </a:gs>
              </a:gsLst>
              <a:lin ang="10740000" scaled="1"/>
            </a:gradFill>
            <a:prstDash val="solid"/>
          </a:ln>
        </p:spPr>
      </p:sp>
      <p:sp>
        <p:nvSpPr>
          <p:cNvPr id="84" name="Text 79"/>
          <p:cNvSpPr/>
          <p:nvPr/>
        </p:nvSpPr>
        <p:spPr>
          <a:xfrm>
            <a:off x="4398645" y="1885315"/>
            <a:ext cx="227330" cy="215265"/>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85" name="Shape 80"/>
          <p:cNvSpPr/>
          <p:nvPr/>
        </p:nvSpPr>
        <p:spPr>
          <a:xfrm>
            <a:off x="7746365" y="1845945"/>
            <a:ext cx="227330" cy="215265"/>
          </a:xfrm>
          <a:prstGeom prst="ellipse">
            <a:avLst/>
          </a:prstGeom>
          <a:solidFill>
            <a:srgbClr val="255A79"/>
          </a:solidFill>
          <a:ln w="19050">
            <a:gradFill flip="none" rotWithShape="1">
              <a:gsLst>
                <a:gs pos="0">
                  <a:srgbClr val="6DAECC">
                    <a:alpha val="0"/>
                  </a:srgbClr>
                </a:gs>
                <a:gs pos="15000">
                  <a:srgbClr val="6DAECC">
                    <a:alpha val="0"/>
                  </a:srgbClr>
                </a:gs>
                <a:gs pos="100000">
                  <a:srgbClr val="295C74"/>
                </a:gs>
              </a:gsLst>
              <a:lin ang="10740000" scaled="1"/>
            </a:gradFill>
            <a:prstDash val="solid"/>
          </a:ln>
        </p:spPr>
      </p:sp>
      <p:sp>
        <p:nvSpPr>
          <p:cNvPr id="86" name="Text 81"/>
          <p:cNvSpPr/>
          <p:nvPr/>
        </p:nvSpPr>
        <p:spPr>
          <a:xfrm>
            <a:off x="7746365" y="1845945"/>
            <a:ext cx="227330" cy="215265"/>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87" name="Text 82"/>
          <p:cNvSpPr/>
          <p:nvPr/>
        </p:nvSpPr>
        <p:spPr>
          <a:xfrm>
            <a:off x="638810" y="469900"/>
            <a:ext cx="10782935" cy="521970"/>
          </a:xfrm>
          <a:prstGeom prst="rect">
            <a:avLst/>
          </a:prstGeom>
          <a:noFill/>
        </p:spPr>
        <p:txBody>
          <a:bodyPr wrap="square" lIns="91440" tIns="45720" rIns="91440" bIns="45720" rtlCol="0" anchor="t">
            <a:spAutoFit/>
          </a:bodyPr>
          <a:lstStyle/>
          <a:p>
            <a:pPr marL="0" indent="0" algn="just">
              <a:lnSpc>
                <a:spcPct val="100000"/>
              </a:lnSpc>
              <a:buNone/>
            </a:pPr>
            <a:r>
              <a:rPr lang="zh-CN" altLang="en-US" sz="2800" b="1" dirty="0">
                <a:solidFill>
                  <a:srgbClr val="295C74"/>
                </a:solidFill>
                <a:latin typeface="MiSans" pitchFamily="34" charset="-122"/>
                <a:ea typeface="MiSans" pitchFamily="34" charset="-122"/>
                <a:cs typeface="MiSans" pitchFamily="34" charset="-120"/>
              </a:rPr>
              <a:t>方法对比</a:t>
            </a:r>
            <a:endParaRPr lang="zh-CN" altLang="en-US" sz="2800" b="1" dirty="0">
              <a:solidFill>
                <a:srgbClr val="295C74"/>
              </a:solidFill>
              <a:latin typeface="MiSans" pitchFamily="34" charset="-122"/>
              <a:ea typeface="MiSans" pitchFamily="34" charset="-122"/>
              <a:cs typeface="MiSans" pitchFamily="34" charset="-120"/>
            </a:endParaRPr>
          </a:p>
        </p:txBody>
      </p:sp>
      <p:sp>
        <p:nvSpPr>
          <p:cNvPr id="88" name="Text 83"/>
          <p:cNvSpPr/>
          <p:nvPr/>
        </p:nvSpPr>
        <p:spPr>
          <a:xfrm>
            <a:off x="1512570" y="1911985"/>
            <a:ext cx="3122930" cy="254000"/>
          </a:xfrm>
          <a:prstGeom prst="rect">
            <a:avLst/>
          </a:prstGeom>
          <a:noFill/>
        </p:spPr>
        <p:txBody>
          <a:bodyPr wrap="square" lIns="0" tIns="0" rIns="0" bIns="35941" rtlCol="0" anchor="b">
            <a:spAutoFit/>
          </a:bodyPr>
          <a:lstStyle/>
          <a:p>
            <a:pPr marL="0" indent="0" algn="just">
              <a:lnSpc>
                <a:spcPct val="100000"/>
              </a:lnSpc>
              <a:buNone/>
            </a:pPr>
            <a:r>
              <a:rPr lang="en-US" sz="1600" b="1" dirty="0">
                <a:solidFill>
                  <a:srgbClr val="000000"/>
                </a:solidFill>
                <a:latin typeface="MiSans" pitchFamily="34" charset="-122"/>
                <a:ea typeface="MiSans" pitchFamily="34" charset="-122"/>
                <a:cs typeface="MiSans" pitchFamily="34" charset="-120"/>
              </a:rPr>
              <a:t>基线CNN表现</a:t>
            </a:r>
            <a:endParaRPr lang="en-US" sz="1600" dirty="0"/>
          </a:p>
        </p:txBody>
      </p:sp>
      <p:sp>
        <p:nvSpPr>
          <p:cNvPr id="89" name="Text 84"/>
          <p:cNvSpPr/>
          <p:nvPr/>
        </p:nvSpPr>
        <p:spPr>
          <a:xfrm>
            <a:off x="1515110" y="2399665"/>
            <a:ext cx="2301875" cy="1069975"/>
          </a:xfrm>
          <a:prstGeom prst="rect">
            <a:avLst/>
          </a:prstGeom>
          <a:noFill/>
        </p:spPr>
        <p:txBody>
          <a:bodyPr wrap="square" lIns="0" tIns="0" rIns="0" bIns="0" rtlCol="0" anchor="t">
            <a:spAutoFit/>
          </a:bodyPr>
          <a:lstStyle/>
          <a:p>
            <a:pPr marL="0" indent="0" algn="just">
              <a:lnSpc>
                <a:spcPct val="120000"/>
              </a:lnSpc>
              <a:buNone/>
            </a:pPr>
            <a:r>
              <a:rPr lang="en-US" sz="1400" dirty="0">
                <a:solidFill>
                  <a:srgbClr val="2B2F36"/>
                </a:solidFill>
                <a:latin typeface="MiSans" pitchFamily="34" charset="-122"/>
                <a:ea typeface="MiSans" pitchFamily="34" charset="-122"/>
                <a:cs typeface="MiSans" pitchFamily="34" charset="-120"/>
              </a:rPr>
              <a:t>基线CNN去除传统DCT后BD-Rate仅微降0.4%，说明纯卷积已能匹敌线性变换。</a:t>
            </a:r>
            <a:endParaRPr lang="en-US" sz="1400" dirty="0">
              <a:solidFill>
                <a:srgbClr val="2B2F36"/>
              </a:solidFill>
              <a:latin typeface="MiSans" pitchFamily="34" charset="-122"/>
              <a:ea typeface="MiSans" pitchFamily="34" charset="-122"/>
              <a:cs typeface="MiSans" pitchFamily="34" charset="-120"/>
            </a:endParaRPr>
          </a:p>
          <a:p>
            <a:pPr marL="0" indent="0" algn="just">
              <a:lnSpc>
                <a:spcPct val="120000"/>
              </a:lnSpc>
              <a:buNone/>
            </a:pPr>
            <a:endParaRPr lang="en-US" sz="1600" dirty="0"/>
          </a:p>
        </p:txBody>
      </p:sp>
      <p:sp>
        <p:nvSpPr>
          <p:cNvPr id="90" name="Text 85"/>
          <p:cNvSpPr/>
          <p:nvPr/>
        </p:nvSpPr>
        <p:spPr>
          <a:xfrm>
            <a:off x="4693920" y="1885315"/>
            <a:ext cx="3122930" cy="254000"/>
          </a:xfrm>
          <a:prstGeom prst="rect">
            <a:avLst/>
          </a:prstGeom>
          <a:noFill/>
        </p:spPr>
        <p:txBody>
          <a:bodyPr wrap="square" lIns="0" tIns="0" rIns="0" bIns="35941" rtlCol="0" anchor="b">
            <a:spAutoFit/>
          </a:bodyPr>
          <a:lstStyle/>
          <a:p>
            <a:pPr marL="0" indent="0" algn="just">
              <a:lnSpc>
                <a:spcPct val="100000"/>
              </a:lnSpc>
              <a:buNone/>
            </a:pPr>
            <a:r>
              <a:rPr lang="en-US" sz="1600" b="1" dirty="0">
                <a:solidFill>
                  <a:srgbClr val="000000"/>
                </a:solidFill>
                <a:latin typeface="MiSans" pitchFamily="34" charset="-122"/>
                <a:ea typeface="MiSans" pitchFamily="34" charset="-122"/>
                <a:cs typeface="MiSans" pitchFamily="34" charset="-120"/>
              </a:rPr>
              <a:t>WeConv的贡献</a:t>
            </a:r>
            <a:endParaRPr lang="en-US" sz="1600" dirty="0"/>
          </a:p>
        </p:txBody>
      </p:sp>
      <p:sp>
        <p:nvSpPr>
          <p:cNvPr id="91" name="Text 86"/>
          <p:cNvSpPr/>
          <p:nvPr/>
        </p:nvSpPr>
        <p:spPr>
          <a:xfrm>
            <a:off x="4747260" y="2372995"/>
            <a:ext cx="2301875" cy="844153"/>
          </a:xfrm>
          <a:prstGeom prst="rect">
            <a:avLst/>
          </a:prstGeom>
          <a:noFill/>
        </p:spPr>
        <p:txBody>
          <a:bodyPr wrap="square" lIns="0" tIns="0" rIns="0" bIns="0" rtlCol="0" anchor="t">
            <a:spAutoFit/>
          </a:bodyPr>
          <a:lstStyle/>
          <a:p>
            <a:pPr marL="0" indent="0" algn="just">
              <a:lnSpc>
                <a:spcPct val="120000"/>
              </a:lnSpc>
              <a:buNone/>
            </a:pPr>
            <a:r>
              <a:rPr lang="en-US" sz="1400" dirty="0">
                <a:solidFill>
                  <a:srgbClr val="2B2F36"/>
                </a:solidFill>
                <a:latin typeface="MiSans" pitchFamily="34" charset="-122"/>
                <a:ea typeface="MiSans" pitchFamily="34" charset="-122"/>
                <a:cs typeface="MiSans" pitchFamily="34" charset="-120"/>
              </a:rPr>
              <a:t>单独加入WeConv立即提升至4.7%，表明频域分解显著稀疏化特征。</a:t>
            </a:r>
            <a:endParaRPr lang="en-US" sz="1600" dirty="0"/>
          </a:p>
        </p:txBody>
      </p:sp>
      <p:sp>
        <p:nvSpPr>
          <p:cNvPr id="92" name="Text 87"/>
          <p:cNvSpPr/>
          <p:nvPr/>
        </p:nvSpPr>
        <p:spPr>
          <a:xfrm>
            <a:off x="8061960" y="1845945"/>
            <a:ext cx="3122930" cy="254000"/>
          </a:xfrm>
          <a:prstGeom prst="rect">
            <a:avLst/>
          </a:prstGeom>
          <a:noFill/>
        </p:spPr>
        <p:txBody>
          <a:bodyPr wrap="square" lIns="0" tIns="0" rIns="0" bIns="35941" rtlCol="0" anchor="b">
            <a:spAutoFit/>
          </a:bodyPr>
          <a:lstStyle/>
          <a:p>
            <a:pPr marL="0" indent="0" algn="just">
              <a:lnSpc>
                <a:spcPct val="100000"/>
              </a:lnSpc>
              <a:buNone/>
            </a:pPr>
            <a:r>
              <a:rPr lang="en-US" sz="1600" b="1" dirty="0">
                <a:solidFill>
                  <a:srgbClr val="000000"/>
                </a:solidFill>
                <a:latin typeface="MiSans" pitchFamily="34" charset="-122"/>
                <a:ea typeface="MiSans" pitchFamily="34" charset="-122"/>
                <a:cs typeface="MiSans" pitchFamily="34" charset="-120"/>
              </a:rPr>
              <a:t>WeChARM的协同效应</a:t>
            </a:r>
            <a:endParaRPr lang="en-US" sz="1600" dirty="0"/>
          </a:p>
        </p:txBody>
      </p:sp>
      <p:sp>
        <p:nvSpPr>
          <p:cNvPr id="93" name="Text 88"/>
          <p:cNvSpPr/>
          <p:nvPr/>
        </p:nvSpPr>
        <p:spPr>
          <a:xfrm>
            <a:off x="8064500" y="2333625"/>
            <a:ext cx="2301875" cy="844153"/>
          </a:xfrm>
          <a:prstGeom prst="rect">
            <a:avLst/>
          </a:prstGeom>
          <a:noFill/>
        </p:spPr>
        <p:txBody>
          <a:bodyPr wrap="square" lIns="0" tIns="0" rIns="0" bIns="0" rtlCol="0" anchor="t">
            <a:spAutoFit/>
          </a:bodyPr>
          <a:lstStyle/>
          <a:p>
            <a:pPr marL="0" indent="0" algn="just">
              <a:lnSpc>
                <a:spcPct val="120000"/>
              </a:lnSpc>
              <a:buNone/>
            </a:pPr>
            <a:r>
              <a:rPr lang="en-US" sz="1400" dirty="0">
                <a:solidFill>
                  <a:srgbClr val="2B2F36"/>
                </a:solidFill>
                <a:latin typeface="MiSans" pitchFamily="34" charset="-122"/>
                <a:ea typeface="MiSans" pitchFamily="34" charset="-122"/>
                <a:cs typeface="MiSans" pitchFamily="34" charset="-120"/>
              </a:rPr>
              <a:t>再叠加WeChARM后跃升至8.2%，显示两步熵编码充分利用了高低频统计差异。</a:t>
            </a:r>
            <a:endParaRPr lang="en-US" sz="1600" dirty="0"/>
          </a:p>
        </p:txBody>
      </p:sp>
      <p:sp>
        <p:nvSpPr>
          <p:cNvPr id="94" name="文本框 93"/>
          <p:cNvSpPr txBox="1"/>
          <p:nvPr/>
        </p:nvSpPr>
        <p:spPr>
          <a:xfrm>
            <a:off x="2515870" y="3546475"/>
            <a:ext cx="7160895" cy="922020"/>
          </a:xfrm>
          <a:prstGeom prst="rect">
            <a:avLst/>
          </a:prstGeom>
          <a:noFill/>
        </p:spPr>
        <p:txBody>
          <a:bodyPr wrap="square" rtlCol="0">
            <a:spAutoFit/>
          </a:bodyPr>
          <a:p>
            <a:r>
              <a:rPr lang="en-US" altLang="zh-CN" b="1"/>
              <a:t>"In LIC, the linear transform is replaced by deep learning-based neural networks, which can be more powerful than linear transform in learning the compact latent representations of the images."</a:t>
            </a:r>
            <a:endParaRPr lang="en-US" altLang="zh-CN" b="1"/>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9-05-13:17:35-d2t74rtnfo2stf9digpg.png"/>
          <p:cNvPicPr>
            <a:picLocks noChangeAspect="1"/>
          </p:cNvPicPr>
          <p:nvPr/>
        </p:nvPicPr>
        <p:blipFill>
          <a:blip r:embed="rId1"/>
          <a:srcRect t="55" b="55"/>
          <a:stretch>
            <a:fillRect/>
          </a:stretch>
        </p:blipFill>
        <p:spPr>
          <a:xfrm>
            <a:off x="0" y="0"/>
            <a:ext cx="12192000" cy="4597400"/>
          </a:xfrm>
          <a:prstGeom prst="rect">
            <a:avLst/>
          </a:prstGeom>
        </p:spPr>
      </p:pic>
      <p:sp>
        <p:nvSpPr>
          <p:cNvPr id="3" name="Text 0"/>
          <p:cNvSpPr/>
          <p:nvPr/>
        </p:nvSpPr>
        <p:spPr>
          <a:xfrm>
            <a:off x="737235" y="5007610"/>
            <a:ext cx="4088765" cy="1322070"/>
          </a:xfrm>
          <a:prstGeom prst="rect">
            <a:avLst/>
          </a:prstGeom>
          <a:noFill/>
        </p:spPr>
        <p:txBody>
          <a:bodyPr wrap="square" lIns="91440" tIns="45720" rIns="91440" bIns="45720" rtlCol="0" anchor="t">
            <a:spAutoFit/>
          </a:bodyPr>
          <a:lstStyle/>
          <a:p>
            <a:pPr marL="0" indent="0" algn="l">
              <a:lnSpc>
                <a:spcPct val="100000"/>
              </a:lnSpc>
              <a:buNone/>
            </a:pPr>
            <a:r>
              <a:rPr lang="en-US" sz="8000" b="1" dirty="0">
                <a:solidFill>
                  <a:srgbClr val="000000"/>
                </a:solidFill>
                <a:latin typeface="MiSans" pitchFamily="34" charset="-122"/>
                <a:ea typeface="MiSans" pitchFamily="34" charset="-122"/>
                <a:cs typeface="MiSans" pitchFamily="34" charset="-120"/>
              </a:rPr>
              <a:t>02</a:t>
            </a:r>
            <a:endParaRPr lang="en-US" sz="1600" dirty="0"/>
          </a:p>
        </p:txBody>
      </p:sp>
      <p:sp>
        <p:nvSpPr>
          <p:cNvPr id="4" name="Text 1"/>
          <p:cNvSpPr/>
          <p:nvPr/>
        </p:nvSpPr>
        <p:spPr>
          <a:xfrm>
            <a:off x="2743835" y="4946015"/>
            <a:ext cx="8582660" cy="1322070"/>
          </a:xfrm>
          <a:prstGeom prst="rect">
            <a:avLst/>
          </a:prstGeom>
          <a:noFill/>
        </p:spPr>
        <p:txBody>
          <a:bodyPr wrap="square" lIns="91440" tIns="45720" rIns="91440" bIns="45720" rtlCol="0" anchor="ctr"/>
          <a:lstStyle/>
          <a:p>
            <a:pPr marL="0" indent="0" algn="just">
              <a:lnSpc>
                <a:spcPct val="100000"/>
              </a:lnSpc>
              <a:buNone/>
            </a:pPr>
            <a:r>
              <a:rPr lang="en-US" altLang="zh-CN" sz="2800" b="1" dirty="0">
                <a:solidFill>
                  <a:srgbClr val="000000"/>
                </a:solidFill>
                <a:latin typeface="MiSans" pitchFamily="34" charset="-122"/>
                <a:ea typeface="MiSans" pitchFamily="34" charset="-122"/>
                <a:cs typeface="MiSans" pitchFamily="34" charset="-120"/>
              </a:rPr>
              <a:t>OverLoCK: An Overview-first-Look-Closely-next ConvNet with Context-Mixing Dynamic Kernels</a:t>
            </a:r>
            <a:endParaRPr lang="en-US" altLang="zh-CN" sz="2800" b="1" dirty="0">
              <a:solidFill>
                <a:srgbClr val="000000"/>
              </a:solidFill>
              <a:latin typeface="MiSans" pitchFamily="34" charset="-122"/>
              <a:ea typeface="MiSans" pitchFamily="34" charset="-122"/>
              <a:cs typeface="MiSans" pitchFamily="34" charset="-120"/>
            </a:endParaRPr>
          </a:p>
        </p:txBody>
      </p:sp>
      <p:sp>
        <p:nvSpPr>
          <p:cNvPr id="5" name="Shape 2"/>
          <p:cNvSpPr/>
          <p:nvPr/>
        </p:nvSpPr>
        <p:spPr>
          <a:xfrm>
            <a:off x="2471420" y="5046345"/>
            <a:ext cx="75565" cy="1244600"/>
          </a:xfrm>
          <a:prstGeom prst="roundRect">
            <a:avLst>
              <a:gd name="adj" fmla="val 50000"/>
            </a:avLst>
          </a:prstGeom>
          <a:solidFill>
            <a:srgbClr val="000000"/>
          </a:solidFill>
        </p:spPr>
      </p:sp>
      <p:sp>
        <p:nvSpPr>
          <p:cNvPr id="6" name="Text 3"/>
          <p:cNvSpPr/>
          <p:nvPr/>
        </p:nvSpPr>
        <p:spPr>
          <a:xfrm>
            <a:off x="2471420" y="5046345"/>
            <a:ext cx="75565" cy="1244600"/>
          </a:xfrm>
          <a:prstGeom prst="rect">
            <a:avLst/>
          </a:prstGeom>
          <a:noFill/>
        </p:spPr>
        <p:txBody>
          <a:bodyPr wrap="square" lIns="45720" tIns="91440" rIns="91440" bIns="45720" rtlCol="0" anchor="ctr"/>
          <a:lstStyle/>
          <a:p>
            <a:pPr marL="0" indent="0">
              <a:lnSpc>
                <a:spcPct val="100000"/>
              </a:lnSpc>
              <a:buNone/>
            </a:pPr>
            <a:endParaRPr lang="en-US" sz="16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638810" y="6362065"/>
            <a:ext cx="215900" cy="215900"/>
          </a:xfrm>
          <a:prstGeom prst="roundRect">
            <a:avLst>
              <a:gd name="adj" fmla="val 50000"/>
            </a:avLst>
          </a:prstGeom>
          <a:solidFill>
            <a:srgbClr val="6DAECC"/>
          </a:solidFill>
        </p:spPr>
      </p:sp>
      <p:sp>
        <p:nvSpPr>
          <p:cNvPr id="3" name="Text 1"/>
          <p:cNvSpPr/>
          <p:nvPr/>
        </p:nvSpPr>
        <p:spPr>
          <a:xfrm>
            <a:off x="638810" y="6362065"/>
            <a:ext cx="215900" cy="215900"/>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4" name="Shape 2"/>
          <p:cNvSpPr/>
          <p:nvPr/>
        </p:nvSpPr>
        <p:spPr>
          <a:xfrm>
            <a:off x="765810" y="6362065"/>
            <a:ext cx="215900" cy="215900"/>
          </a:xfrm>
          <a:prstGeom prst="roundRect">
            <a:avLst>
              <a:gd name="adj" fmla="val 50000"/>
            </a:avLst>
          </a:prstGeom>
          <a:solidFill>
            <a:srgbClr val="000000">
              <a:alpha val="0"/>
            </a:srgbClr>
          </a:solidFill>
          <a:ln w="19050">
            <a:solidFill>
              <a:srgbClr val="6DAECC"/>
            </a:solidFill>
            <a:prstDash val="solid"/>
          </a:ln>
        </p:spPr>
      </p:sp>
      <p:sp>
        <p:nvSpPr>
          <p:cNvPr id="5" name="Text 3"/>
          <p:cNvSpPr/>
          <p:nvPr/>
        </p:nvSpPr>
        <p:spPr>
          <a:xfrm>
            <a:off x="765810" y="6362065"/>
            <a:ext cx="215900" cy="215900"/>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14" name="Text 10"/>
          <p:cNvSpPr/>
          <p:nvPr/>
        </p:nvSpPr>
        <p:spPr>
          <a:xfrm>
            <a:off x="638810" y="315595"/>
            <a:ext cx="10782935" cy="521970"/>
          </a:xfrm>
          <a:prstGeom prst="rect">
            <a:avLst/>
          </a:prstGeom>
          <a:noFill/>
        </p:spPr>
        <p:txBody>
          <a:bodyPr wrap="square" lIns="91440" tIns="45720" rIns="91440" bIns="45720" rtlCol="0" anchor="t">
            <a:spAutoFit/>
          </a:bodyPr>
          <a:lstStyle/>
          <a:p>
            <a:pPr marL="0" indent="0" algn="just">
              <a:lnSpc>
                <a:spcPct val="100000"/>
              </a:lnSpc>
              <a:buNone/>
            </a:pPr>
            <a:r>
              <a:rPr lang="en-US" altLang="zh-CN" sz="2800" b="1" dirty="0">
                <a:solidFill>
                  <a:srgbClr val="295C74"/>
                </a:solidFill>
                <a:latin typeface="MiSans" pitchFamily="34" charset="-122"/>
                <a:ea typeface="MiSans" pitchFamily="34" charset="-122"/>
                <a:cs typeface="MiSans" pitchFamily="34" charset="-120"/>
              </a:rPr>
              <a:t>OverLoCK</a:t>
            </a:r>
            <a:r>
              <a:rPr lang="zh-CN" altLang="en-US" sz="2800" b="1" dirty="0">
                <a:solidFill>
                  <a:srgbClr val="295C74"/>
                </a:solidFill>
                <a:latin typeface="MiSans" pitchFamily="34" charset="-122"/>
                <a:ea typeface="MiSans" pitchFamily="34" charset="-122"/>
                <a:cs typeface="MiSans" pitchFamily="34" charset="-120"/>
              </a:rPr>
              <a:t>架构</a:t>
            </a:r>
            <a:r>
              <a:rPr lang="zh-CN" altLang="en-US" sz="2800" b="1" dirty="0">
                <a:solidFill>
                  <a:srgbClr val="295C74"/>
                </a:solidFill>
                <a:latin typeface="MiSans" pitchFamily="34" charset="-122"/>
                <a:ea typeface="MiSans" pitchFamily="34" charset="-122"/>
                <a:cs typeface="MiSans" pitchFamily="34" charset="-120"/>
              </a:rPr>
              <a:t>介绍</a:t>
            </a:r>
            <a:endParaRPr lang="zh-CN" altLang="en-US" sz="2800" b="1" dirty="0">
              <a:solidFill>
                <a:srgbClr val="295C74"/>
              </a:solidFill>
              <a:latin typeface="MiSans" pitchFamily="34" charset="-122"/>
              <a:ea typeface="MiSans" pitchFamily="34" charset="-122"/>
              <a:cs typeface="MiSans" pitchFamily="34" charset="-120"/>
            </a:endParaRPr>
          </a:p>
        </p:txBody>
      </p:sp>
      <p:sp>
        <p:nvSpPr>
          <p:cNvPr id="6" name="文本框 5"/>
          <p:cNvSpPr txBox="1"/>
          <p:nvPr/>
        </p:nvSpPr>
        <p:spPr>
          <a:xfrm>
            <a:off x="529590" y="1214120"/>
            <a:ext cx="6168390" cy="1198880"/>
          </a:xfrm>
          <a:prstGeom prst="rect">
            <a:avLst/>
          </a:prstGeom>
          <a:noFill/>
        </p:spPr>
        <p:txBody>
          <a:bodyPr wrap="square" rtlCol="0">
            <a:spAutoFit/>
          </a:bodyPr>
          <a:p>
            <a:pPr indent="457200"/>
            <a:r>
              <a:rPr lang="zh-CN" altLang="en-US"/>
              <a:t>首次在纯</a:t>
            </a:r>
            <a:r>
              <a:rPr lang="en-US" altLang="zh-CN"/>
              <a:t>CNN</a:t>
            </a:r>
            <a:r>
              <a:rPr lang="zh-CN" altLang="en-US"/>
              <a:t>架构中模拟人类视觉系统的</a:t>
            </a:r>
            <a:r>
              <a:rPr lang="en-US" altLang="zh-CN"/>
              <a:t> </a:t>
            </a:r>
            <a:r>
              <a:rPr lang="en-US" altLang="zh-CN" b="1"/>
              <a:t>"</a:t>
            </a:r>
            <a:r>
              <a:rPr lang="zh-CN" altLang="en-US" b="1"/>
              <a:t>先概览，后细看</a:t>
            </a:r>
            <a:r>
              <a:rPr lang="en-US" altLang="zh-CN" b="1"/>
              <a:t>"</a:t>
            </a:r>
            <a:r>
              <a:rPr lang="zh-CN" altLang="en-US"/>
              <a:t>（</a:t>
            </a:r>
            <a:r>
              <a:rPr lang="en-US" altLang="zh-CN"/>
              <a:t>Overview-first-Look-Closely-next</a:t>
            </a:r>
            <a:r>
              <a:rPr lang="zh-CN" altLang="en-US"/>
              <a:t>）注意力机制，解决传统层级式</a:t>
            </a:r>
            <a:r>
              <a:rPr lang="en-US" altLang="zh-CN"/>
              <a:t>CNN</a:t>
            </a:r>
            <a:r>
              <a:rPr lang="zh-CN" altLang="en-US"/>
              <a:t>缺乏自上而下语义引导的缺陷</a:t>
            </a:r>
            <a:r>
              <a:rPr lang="zh-CN" altLang="en-US"/>
              <a:t>，核心创新如下：</a:t>
            </a:r>
            <a:endParaRPr lang="zh-CN" altLang="en-US"/>
          </a:p>
        </p:txBody>
      </p:sp>
      <p:sp>
        <p:nvSpPr>
          <p:cNvPr id="8" name="Shape 2"/>
          <p:cNvSpPr/>
          <p:nvPr>
            <p:custDataLst>
              <p:tags r:id="rId1"/>
            </p:custDataLst>
          </p:nvPr>
        </p:nvSpPr>
        <p:spPr>
          <a:xfrm>
            <a:off x="752475" y="3157855"/>
            <a:ext cx="777875" cy="792480"/>
          </a:xfrm>
          <a:prstGeom prst="ellipse">
            <a:avLst/>
          </a:prstGeom>
          <a:solidFill>
            <a:srgbClr val="255A79"/>
          </a:solidFill>
        </p:spPr>
      </p:sp>
      <p:sp>
        <p:nvSpPr>
          <p:cNvPr id="20" name="Shape 17"/>
          <p:cNvSpPr/>
          <p:nvPr>
            <p:custDataLst>
              <p:tags r:id="rId2"/>
            </p:custDataLst>
          </p:nvPr>
        </p:nvSpPr>
        <p:spPr>
          <a:xfrm>
            <a:off x="790108" y="3273087"/>
            <a:ext cx="726482" cy="584775"/>
          </a:xfrm>
          <a:prstGeom prst="rect">
            <a:avLst/>
          </a:prstGeom>
          <a:solidFill>
            <a:srgbClr val="000000">
              <a:alpha val="0"/>
            </a:srgbClr>
          </a:solidFill>
        </p:spPr>
      </p:sp>
      <p:sp>
        <p:nvSpPr>
          <p:cNvPr id="10" name="Text 18"/>
          <p:cNvSpPr/>
          <p:nvPr>
            <p:custDataLst>
              <p:tags r:id="rId3"/>
            </p:custDataLst>
          </p:nvPr>
        </p:nvSpPr>
        <p:spPr>
          <a:xfrm>
            <a:off x="790108" y="3273087"/>
            <a:ext cx="726482" cy="584775"/>
          </a:xfrm>
          <a:prstGeom prst="rect">
            <a:avLst/>
          </a:prstGeom>
          <a:noFill/>
        </p:spPr>
        <p:txBody>
          <a:bodyPr wrap="square" lIns="45720" tIns="91440" rIns="91440" bIns="45720" rtlCol="0" anchor="t"/>
          <a:lstStyle/>
          <a:p>
            <a:pPr marL="0" indent="0" algn="ctr">
              <a:lnSpc>
                <a:spcPct val="100000"/>
              </a:lnSpc>
              <a:buNone/>
            </a:pPr>
            <a:r>
              <a:rPr lang="en-US" sz="3200" b="1" dirty="0">
                <a:solidFill>
                  <a:srgbClr val="FFFFFF"/>
                </a:solidFill>
                <a:latin typeface="MiSans" pitchFamily="34" charset="-122"/>
                <a:ea typeface="MiSans" pitchFamily="34" charset="-122"/>
                <a:cs typeface="MiSans" pitchFamily="34" charset="-120"/>
              </a:rPr>
              <a:t>01</a:t>
            </a:r>
            <a:endParaRPr lang="en-US" sz="1600" dirty="0"/>
          </a:p>
        </p:txBody>
      </p:sp>
      <p:sp>
        <p:nvSpPr>
          <p:cNvPr id="11" name="文本框 10"/>
          <p:cNvSpPr txBox="1"/>
          <p:nvPr>
            <p:custDataLst>
              <p:tags r:id="rId4"/>
            </p:custDataLst>
          </p:nvPr>
        </p:nvSpPr>
        <p:spPr>
          <a:xfrm>
            <a:off x="1530350" y="3198495"/>
            <a:ext cx="5142865" cy="922020"/>
          </a:xfrm>
          <a:prstGeom prst="rect">
            <a:avLst/>
          </a:prstGeom>
          <a:noFill/>
        </p:spPr>
        <p:txBody>
          <a:bodyPr wrap="square" rtlCol="0">
            <a:spAutoFit/>
          </a:bodyPr>
          <a:p>
            <a:r>
              <a:rPr lang="zh-CN" altLang="en-US" b="1"/>
              <a:t>三子网分解（</a:t>
            </a:r>
            <a:r>
              <a:rPr lang="en-US" altLang="zh-CN" b="1"/>
              <a:t>Deep-stage Decomposition</a:t>
            </a:r>
            <a:r>
              <a:rPr lang="zh-CN" altLang="en-US" b="1"/>
              <a:t>）</a:t>
            </a:r>
            <a:r>
              <a:rPr lang="zh-CN" altLang="en-US" b="1"/>
              <a:t>：</a:t>
            </a:r>
            <a:endParaRPr lang="zh-CN" altLang="en-US" b="1"/>
          </a:p>
          <a:p>
            <a:pPr indent="457200"/>
            <a:r>
              <a:rPr lang="zh-CN" altLang="en-US"/>
              <a:t>将一个庞大复杂的网络分解成三个各司其职、协同工作的子网络，实现了效率和精度的平衡。</a:t>
            </a:r>
            <a:endParaRPr lang="zh-CN" altLang="en-US"/>
          </a:p>
        </p:txBody>
      </p:sp>
      <p:sp>
        <p:nvSpPr>
          <p:cNvPr id="12" name="Shape 2"/>
          <p:cNvSpPr/>
          <p:nvPr>
            <p:custDataLst>
              <p:tags r:id="rId5"/>
            </p:custDataLst>
          </p:nvPr>
        </p:nvSpPr>
        <p:spPr>
          <a:xfrm>
            <a:off x="766445" y="4845050"/>
            <a:ext cx="777875" cy="792480"/>
          </a:xfrm>
          <a:prstGeom prst="ellipse">
            <a:avLst/>
          </a:prstGeom>
          <a:solidFill>
            <a:srgbClr val="255A79"/>
          </a:solidFill>
        </p:spPr>
      </p:sp>
      <p:sp>
        <p:nvSpPr>
          <p:cNvPr id="13" name="Shape 17"/>
          <p:cNvSpPr/>
          <p:nvPr>
            <p:custDataLst>
              <p:tags r:id="rId6"/>
            </p:custDataLst>
          </p:nvPr>
        </p:nvSpPr>
        <p:spPr>
          <a:xfrm>
            <a:off x="804078" y="4960282"/>
            <a:ext cx="726482" cy="584775"/>
          </a:xfrm>
          <a:prstGeom prst="rect">
            <a:avLst/>
          </a:prstGeom>
          <a:solidFill>
            <a:srgbClr val="000000">
              <a:alpha val="0"/>
            </a:srgbClr>
          </a:solidFill>
        </p:spPr>
      </p:sp>
      <p:sp>
        <p:nvSpPr>
          <p:cNvPr id="15" name="Text 18"/>
          <p:cNvSpPr/>
          <p:nvPr>
            <p:custDataLst>
              <p:tags r:id="rId7"/>
            </p:custDataLst>
          </p:nvPr>
        </p:nvSpPr>
        <p:spPr>
          <a:xfrm>
            <a:off x="804078" y="4960282"/>
            <a:ext cx="726482" cy="584775"/>
          </a:xfrm>
          <a:prstGeom prst="rect">
            <a:avLst/>
          </a:prstGeom>
          <a:noFill/>
        </p:spPr>
        <p:txBody>
          <a:bodyPr wrap="square" lIns="45720" tIns="91440" rIns="91440" bIns="45720" rtlCol="0" anchor="t"/>
          <a:lstStyle/>
          <a:p>
            <a:pPr marL="0" indent="0" algn="ctr">
              <a:lnSpc>
                <a:spcPct val="100000"/>
              </a:lnSpc>
              <a:buNone/>
            </a:pPr>
            <a:r>
              <a:rPr lang="en-US" sz="3200" b="1" dirty="0">
                <a:solidFill>
                  <a:srgbClr val="FFFFFF"/>
                </a:solidFill>
                <a:latin typeface="MiSans" pitchFamily="34" charset="-122"/>
                <a:ea typeface="MiSans" pitchFamily="34" charset="-122"/>
                <a:cs typeface="MiSans" pitchFamily="34" charset="-120"/>
              </a:rPr>
              <a:t>02</a:t>
            </a:r>
            <a:endParaRPr lang="en-US" sz="1600" dirty="0"/>
          </a:p>
        </p:txBody>
      </p:sp>
      <p:sp>
        <p:nvSpPr>
          <p:cNvPr id="16" name="文本框 15"/>
          <p:cNvSpPr txBox="1"/>
          <p:nvPr>
            <p:custDataLst>
              <p:tags r:id="rId8"/>
            </p:custDataLst>
          </p:nvPr>
        </p:nvSpPr>
        <p:spPr>
          <a:xfrm>
            <a:off x="1544320" y="4885690"/>
            <a:ext cx="9878060" cy="922020"/>
          </a:xfrm>
          <a:prstGeom prst="rect">
            <a:avLst/>
          </a:prstGeom>
          <a:noFill/>
        </p:spPr>
        <p:txBody>
          <a:bodyPr wrap="square" rtlCol="0">
            <a:spAutoFit/>
          </a:bodyPr>
          <a:p>
            <a:r>
              <a:rPr lang="zh-CN" altLang="en-US" b="1"/>
              <a:t>上下文混合动态卷积（</a:t>
            </a:r>
            <a:r>
              <a:rPr lang="en-US" altLang="zh-CN" b="1"/>
              <a:t>ContMix</a:t>
            </a:r>
            <a:r>
              <a:rPr lang="zh-CN" altLang="en-US" b="1"/>
              <a:t>）</a:t>
            </a:r>
            <a:r>
              <a:rPr lang="zh-CN" altLang="en-US" b="1"/>
              <a:t>：</a:t>
            </a:r>
            <a:endParaRPr lang="zh-CN" altLang="en-US" b="1"/>
          </a:p>
          <a:p>
            <a:pPr indent="457200"/>
            <a:r>
              <a:rPr lang="zh-CN" altLang="en-US"/>
              <a:t>计算输入特征与上下文先验的亲和力，动态生成空间自适应卷积核；</a:t>
            </a:r>
            <a:endParaRPr lang="zh-CN" altLang="en-US"/>
          </a:p>
          <a:p>
            <a:pPr indent="457200"/>
            <a:r>
              <a:rPr lang="zh-CN" altLang="en-US"/>
              <a:t>半数核组分配大卷积核（如</a:t>
            </a:r>
            <a:r>
              <a:rPr lang="en-US" altLang="zh-CN"/>
              <a:t>17</a:t>
            </a:r>
            <a:r>
              <a:rPr lang="en-US" altLang="en-US"/>
              <a:t>×</a:t>
            </a:r>
            <a:r>
              <a:rPr lang="en-US" altLang="zh-CN"/>
              <a:t>17</a:t>
            </a:r>
            <a:r>
              <a:rPr lang="zh-CN" altLang="en-US"/>
              <a:t>）建模长依赖，半数用小核（</a:t>
            </a:r>
            <a:r>
              <a:rPr lang="en-US" altLang="zh-CN"/>
              <a:t>5</a:t>
            </a:r>
            <a:r>
              <a:rPr lang="en-US" altLang="en-US"/>
              <a:t>×</a:t>
            </a:r>
            <a:r>
              <a:rPr lang="en-US" altLang="zh-CN"/>
              <a:t>5</a:t>
            </a:r>
            <a:r>
              <a:rPr lang="zh-CN" altLang="en-US"/>
              <a:t>）保留局部归纳偏置</a:t>
            </a:r>
            <a:endParaRPr lang="zh-CN" altLang="en-US"/>
          </a:p>
        </p:txBody>
      </p:sp>
      <p:pic>
        <p:nvPicPr>
          <p:cNvPr id="26" name="图片 25"/>
          <p:cNvPicPr>
            <a:picLocks noChangeAspect="1"/>
          </p:cNvPicPr>
          <p:nvPr/>
        </p:nvPicPr>
        <p:blipFill>
          <a:blip r:embed="rId9"/>
          <a:stretch>
            <a:fillRect/>
          </a:stretch>
        </p:blipFill>
        <p:spPr>
          <a:xfrm>
            <a:off x="6687185" y="531495"/>
            <a:ext cx="5221605" cy="409321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638810" y="6362065"/>
            <a:ext cx="215900" cy="215900"/>
          </a:xfrm>
          <a:prstGeom prst="roundRect">
            <a:avLst>
              <a:gd name="adj" fmla="val 50000"/>
            </a:avLst>
          </a:prstGeom>
          <a:solidFill>
            <a:srgbClr val="6DAECC"/>
          </a:solidFill>
        </p:spPr>
      </p:sp>
      <p:sp>
        <p:nvSpPr>
          <p:cNvPr id="3" name="Text 1"/>
          <p:cNvSpPr/>
          <p:nvPr/>
        </p:nvSpPr>
        <p:spPr>
          <a:xfrm>
            <a:off x="638810" y="6362065"/>
            <a:ext cx="215900" cy="215900"/>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4" name="Shape 2"/>
          <p:cNvSpPr/>
          <p:nvPr/>
        </p:nvSpPr>
        <p:spPr>
          <a:xfrm>
            <a:off x="765810" y="6362065"/>
            <a:ext cx="215900" cy="215900"/>
          </a:xfrm>
          <a:prstGeom prst="roundRect">
            <a:avLst>
              <a:gd name="adj" fmla="val 50000"/>
            </a:avLst>
          </a:prstGeom>
          <a:solidFill>
            <a:srgbClr val="000000">
              <a:alpha val="0"/>
            </a:srgbClr>
          </a:solidFill>
          <a:ln w="19050">
            <a:solidFill>
              <a:srgbClr val="6DAECC"/>
            </a:solidFill>
            <a:prstDash val="solid"/>
          </a:ln>
        </p:spPr>
      </p:sp>
      <p:sp>
        <p:nvSpPr>
          <p:cNvPr id="5" name="Text 3"/>
          <p:cNvSpPr/>
          <p:nvPr/>
        </p:nvSpPr>
        <p:spPr>
          <a:xfrm>
            <a:off x="765810" y="6362065"/>
            <a:ext cx="215900" cy="215900"/>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14" name="Text 10"/>
          <p:cNvSpPr/>
          <p:nvPr/>
        </p:nvSpPr>
        <p:spPr>
          <a:xfrm>
            <a:off x="638810" y="315595"/>
            <a:ext cx="10782935" cy="521970"/>
          </a:xfrm>
          <a:prstGeom prst="rect">
            <a:avLst/>
          </a:prstGeom>
          <a:noFill/>
        </p:spPr>
        <p:txBody>
          <a:bodyPr wrap="square" lIns="91440" tIns="45720" rIns="91440" bIns="45720" rtlCol="0" anchor="t">
            <a:spAutoFit/>
          </a:bodyPr>
          <a:lstStyle/>
          <a:p>
            <a:pPr marL="0" indent="0" algn="just">
              <a:lnSpc>
                <a:spcPct val="100000"/>
              </a:lnSpc>
              <a:buNone/>
            </a:pPr>
            <a:r>
              <a:rPr lang="zh-CN" altLang="en-US" sz="2800" b="1" dirty="0">
                <a:solidFill>
                  <a:srgbClr val="295C74"/>
                </a:solidFill>
                <a:latin typeface="MiSans" pitchFamily="34" charset="-122"/>
                <a:ea typeface="MiSans" pitchFamily="34" charset="-122"/>
                <a:cs typeface="MiSans" pitchFamily="34" charset="-120"/>
              </a:rPr>
              <a:t>三网分解</a:t>
            </a:r>
            <a:endParaRPr lang="zh-CN" altLang="en-US" sz="2800" b="1" dirty="0">
              <a:solidFill>
                <a:srgbClr val="295C74"/>
              </a:solidFill>
              <a:latin typeface="MiSans" pitchFamily="34" charset="-122"/>
              <a:ea typeface="MiSans" pitchFamily="34" charset="-122"/>
              <a:cs typeface="MiSans" pitchFamily="34" charset="-120"/>
            </a:endParaRPr>
          </a:p>
        </p:txBody>
      </p:sp>
      <p:sp>
        <p:nvSpPr>
          <p:cNvPr id="22" name="文本框 21"/>
          <p:cNvSpPr txBox="1"/>
          <p:nvPr/>
        </p:nvSpPr>
        <p:spPr>
          <a:xfrm>
            <a:off x="466090" y="1203960"/>
            <a:ext cx="4064000" cy="1297305"/>
          </a:xfrm>
          <a:prstGeom prst="rect">
            <a:avLst/>
          </a:prstGeom>
          <a:noFill/>
        </p:spPr>
        <p:txBody>
          <a:bodyPr wrap="square" rtlCol="0">
            <a:spAutoFit/>
          </a:bodyPr>
          <a:p>
            <a:pPr algn="just">
              <a:buClrTx/>
              <a:buSzTx/>
              <a:buFontTx/>
            </a:pPr>
            <a:r>
              <a:rPr lang="en-US" sz="1600" b="1" dirty="0">
                <a:solidFill>
                  <a:srgbClr val="000000"/>
                </a:solidFill>
                <a:latin typeface="MiSans" pitchFamily="34" charset="-122"/>
                <a:ea typeface="MiSans" pitchFamily="34" charset="-122"/>
                <a:cs typeface="MiSans" pitchFamily="34" charset="-120"/>
              </a:rPr>
              <a:t>Base-Net:</a:t>
            </a:r>
            <a:endParaRPr lang="en-US" sz="1600" b="1" dirty="0">
              <a:solidFill>
                <a:srgbClr val="000000"/>
              </a:solidFill>
              <a:latin typeface="MiSans" pitchFamily="34" charset="-122"/>
              <a:ea typeface="MiSans" pitchFamily="34" charset="-122"/>
              <a:cs typeface="MiSans" pitchFamily="34" charset="-120"/>
            </a:endParaRPr>
          </a:p>
          <a:p>
            <a:pPr indent="457200" algn="just">
              <a:lnSpc>
                <a:spcPct val="130000"/>
              </a:lnSpc>
              <a:buClrTx/>
              <a:buSzTx/>
              <a:buFontTx/>
            </a:pPr>
            <a:r>
              <a:rPr lang="en-US" sz="1600" dirty="0">
                <a:solidFill>
                  <a:srgbClr val="2B2F36"/>
                </a:solidFill>
                <a:latin typeface="MiSans" pitchFamily="34" charset="-122"/>
                <a:ea typeface="MiSans" pitchFamily="34" charset="-122"/>
                <a:cs typeface="MiSans" pitchFamily="34" charset="-120"/>
              </a:rPr>
              <a:t>提取低/中级特征（至分辨率H/16×W/16）</a:t>
            </a:r>
            <a:r>
              <a:rPr lang="zh-CN" altLang="en-US" sz="1600" dirty="0">
                <a:solidFill>
                  <a:srgbClr val="2B2F36"/>
                </a:solidFill>
                <a:latin typeface="MiSans" pitchFamily="34" charset="-122"/>
                <a:ea typeface="MiSans" pitchFamily="34" charset="-122"/>
                <a:cs typeface="MiSans" pitchFamily="34" charset="-120"/>
              </a:rPr>
              <a:t>，生成</a:t>
            </a:r>
            <a:r>
              <a:rPr lang="en-US" sz="1600" dirty="0">
                <a:solidFill>
                  <a:srgbClr val="2B2F36"/>
                </a:solidFill>
                <a:latin typeface="MiSans" pitchFamily="34" charset="-122"/>
                <a:ea typeface="MiSans" pitchFamily="34" charset="-122"/>
                <a:cs typeface="MiSans" pitchFamily="34" charset="-120"/>
              </a:rPr>
              <a:t>包含丰富细</a:t>
            </a:r>
            <a:r>
              <a:rPr lang="zh-CN" altLang="en-US" sz="1600" dirty="0">
                <a:solidFill>
                  <a:srgbClr val="2B2F36"/>
                </a:solidFill>
                <a:latin typeface="MiSans" pitchFamily="34" charset="-122"/>
                <a:ea typeface="MiSans" pitchFamily="34" charset="-122"/>
                <a:cs typeface="MiSans" pitchFamily="34" charset="-120"/>
              </a:rPr>
              <a:t>节的中级特征图。</a:t>
            </a:r>
            <a:endParaRPr lang="zh-CN" altLang="en-US" sz="1600" dirty="0">
              <a:solidFill>
                <a:srgbClr val="2B2F36"/>
              </a:solidFill>
              <a:latin typeface="MiSans" pitchFamily="34" charset="-122"/>
              <a:ea typeface="MiSans" pitchFamily="34" charset="-122"/>
              <a:cs typeface="MiSans" pitchFamily="34" charset="-120"/>
            </a:endParaRPr>
          </a:p>
        </p:txBody>
      </p:sp>
      <p:sp>
        <p:nvSpPr>
          <p:cNvPr id="23" name="文本框 22"/>
          <p:cNvSpPr txBox="1"/>
          <p:nvPr/>
        </p:nvSpPr>
        <p:spPr>
          <a:xfrm>
            <a:off x="466090" y="2645410"/>
            <a:ext cx="4064000" cy="1297305"/>
          </a:xfrm>
          <a:prstGeom prst="rect">
            <a:avLst/>
          </a:prstGeom>
          <a:noFill/>
        </p:spPr>
        <p:txBody>
          <a:bodyPr wrap="square" rtlCol="0">
            <a:spAutoFit/>
          </a:bodyPr>
          <a:p>
            <a:pPr algn="just">
              <a:buClrTx/>
              <a:buSzTx/>
              <a:buFontTx/>
            </a:pPr>
            <a:r>
              <a:rPr lang="en-US" sz="1600" b="1" dirty="0">
                <a:solidFill>
                  <a:srgbClr val="000000"/>
                </a:solidFill>
                <a:latin typeface="MiSans" pitchFamily="34" charset="-122"/>
                <a:ea typeface="MiSans" pitchFamily="34" charset="-122"/>
                <a:cs typeface="MiSans" pitchFamily="34" charset="-120"/>
              </a:rPr>
              <a:t>Overview-Net:</a:t>
            </a:r>
            <a:endParaRPr lang="en-US" sz="1600" b="1" dirty="0">
              <a:solidFill>
                <a:srgbClr val="000000"/>
              </a:solidFill>
              <a:latin typeface="MiSans" pitchFamily="34" charset="-122"/>
              <a:ea typeface="MiSans" pitchFamily="34" charset="-122"/>
              <a:cs typeface="MiSans" pitchFamily="34" charset="-120"/>
            </a:endParaRPr>
          </a:p>
          <a:p>
            <a:pPr indent="457200" algn="just">
              <a:lnSpc>
                <a:spcPct val="130000"/>
              </a:lnSpc>
              <a:buClrTx/>
              <a:buSzTx/>
              <a:buFontTx/>
            </a:pPr>
            <a:r>
              <a:rPr lang="en-US" sz="1600" b="1" dirty="0">
                <a:solidFill>
                  <a:srgbClr val="2B2F36"/>
                </a:solidFill>
                <a:latin typeface="MiSans" pitchFamily="34" charset="-122"/>
                <a:ea typeface="MiSans" pitchFamily="34" charset="-122"/>
                <a:cs typeface="MiSans" pitchFamily="34" charset="-120"/>
              </a:rPr>
              <a:t>轻量化</a:t>
            </a:r>
            <a:r>
              <a:rPr lang="en-US" sz="1600" dirty="0">
                <a:solidFill>
                  <a:srgbClr val="2B2F36"/>
                </a:solidFill>
                <a:latin typeface="MiSans" pitchFamily="34" charset="-122"/>
                <a:ea typeface="MiSans" pitchFamily="34" charset="-122"/>
                <a:cs typeface="MiSans" pitchFamily="34" charset="-120"/>
              </a:rPr>
              <a:t>生成粗略全局语义（至H/32×W/32），输出上下文先验（Context Prior）</a:t>
            </a:r>
            <a:endParaRPr lang="en-US" sz="1600" dirty="0">
              <a:solidFill>
                <a:srgbClr val="2B2F36"/>
              </a:solidFill>
              <a:latin typeface="MiSans" pitchFamily="34" charset="-122"/>
              <a:ea typeface="MiSans" pitchFamily="34" charset="-122"/>
              <a:cs typeface="MiSans" pitchFamily="34" charset="-120"/>
            </a:endParaRPr>
          </a:p>
        </p:txBody>
      </p:sp>
      <p:sp>
        <p:nvSpPr>
          <p:cNvPr id="24" name="文本框 23"/>
          <p:cNvSpPr txBox="1"/>
          <p:nvPr/>
        </p:nvSpPr>
        <p:spPr>
          <a:xfrm>
            <a:off x="466090" y="4086860"/>
            <a:ext cx="4064000" cy="1297305"/>
          </a:xfrm>
          <a:prstGeom prst="rect">
            <a:avLst/>
          </a:prstGeom>
          <a:noFill/>
        </p:spPr>
        <p:txBody>
          <a:bodyPr wrap="square" rtlCol="0">
            <a:spAutoFit/>
          </a:bodyPr>
          <a:p>
            <a:pPr algn="just">
              <a:buClrTx/>
              <a:buSzTx/>
              <a:buFontTx/>
            </a:pPr>
            <a:r>
              <a:rPr lang="en-US" sz="1600" b="1" dirty="0">
                <a:solidFill>
                  <a:srgbClr val="000000"/>
                </a:solidFill>
                <a:latin typeface="MiSans" pitchFamily="34" charset="-122"/>
                <a:ea typeface="MiSans" pitchFamily="34" charset="-122"/>
                <a:cs typeface="MiSans" pitchFamily="34" charset="-120"/>
              </a:rPr>
              <a:t>Focus-Net:</a:t>
            </a:r>
            <a:endParaRPr lang="en-US" sz="1600" b="1" dirty="0">
              <a:solidFill>
                <a:srgbClr val="000000"/>
              </a:solidFill>
              <a:latin typeface="MiSans" pitchFamily="34" charset="-122"/>
              <a:ea typeface="MiSans" pitchFamily="34" charset="-122"/>
              <a:cs typeface="MiSans" pitchFamily="34" charset="-120"/>
            </a:endParaRPr>
          </a:p>
          <a:p>
            <a:pPr indent="457200" algn="just">
              <a:lnSpc>
                <a:spcPct val="130000"/>
              </a:lnSpc>
              <a:buClrTx/>
              <a:buSzTx/>
              <a:buFontTx/>
            </a:pPr>
            <a:r>
              <a:rPr lang="en-US" sz="1600" dirty="0">
                <a:solidFill>
                  <a:srgbClr val="2B2F36"/>
                </a:solidFill>
                <a:latin typeface="MiSans" pitchFamily="34" charset="-122"/>
                <a:ea typeface="MiSans" pitchFamily="34" charset="-122"/>
                <a:cs typeface="MiSans" pitchFamily="34" charset="-120"/>
              </a:rPr>
              <a:t>在Context Prior引导下精细化感知，通过动态卷积融合全局语义</a:t>
            </a:r>
            <a:r>
              <a:rPr lang="zh-CN" altLang="en-US" sz="1600" dirty="0">
                <a:solidFill>
                  <a:srgbClr val="2B2F36"/>
                </a:solidFill>
                <a:latin typeface="MiSans" pitchFamily="34" charset="-122"/>
                <a:ea typeface="MiSans" pitchFamily="34" charset="-122"/>
                <a:cs typeface="MiSans" pitchFamily="34" charset="-120"/>
              </a:rPr>
              <a:t>，对特征进行精细化处理和上采样，最终得到高质量的输出。</a:t>
            </a:r>
            <a:endParaRPr lang="zh-CN" altLang="en-US" sz="1600" dirty="0">
              <a:solidFill>
                <a:srgbClr val="2B2F36"/>
              </a:solidFill>
              <a:latin typeface="MiSans" pitchFamily="34" charset="-122"/>
              <a:ea typeface="MiSans" pitchFamily="34" charset="-122"/>
              <a:cs typeface="MiSans" pitchFamily="34" charset="-120"/>
            </a:endParaRPr>
          </a:p>
        </p:txBody>
      </p:sp>
      <p:pic>
        <p:nvPicPr>
          <p:cNvPr id="25" name="图片 24"/>
          <p:cNvPicPr>
            <a:picLocks noChangeAspect="1"/>
          </p:cNvPicPr>
          <p:nvPr/>
        </p:nvPicPr>
        <p:blipFill>
          <a:blip r:embed="rId1"/>
          <a:stretch>
            <a:fillRect/>
          </a:stretch>
        </p:blipFill>
        <p:spPr>
          <a:xfrm>
            <a:off x="4839970" y="331470"/>
            <a:ext cx="7023100" cy="505269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638810" y="6362065"/>
            <a:ext cx="215900" cy="215900"/>
          </a:xfrm>
          <a:prstGeom prst="roundRect">
            <a:avLst>
              <a:gd name="adj" fmla="val 50000"/>
            </a:avLst>
          </a:prstGeom>
          <a:solidFill>
            <a:srgbClr val="6DAECC"/>
          </a:solidFill>
        </p:spPr>
      </p:sp>
      <p:sp>
        <p:nvSpPr>
          <p:cNvPr id="3" name="Text 1"/>
          <p:cNvSpPr/>
          <p:nvPr/>
        </p:nvSpPr>
        <p:spPr>
          <a:xfrm>
            <a:off x="638810" y="6362065"/>
            <a:ext cx="215900" cy="215900"/>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4" name="Shape 2"/>
          <p:cNvSpPr/>
          <p:nvPr/>
        </p:nvSpPr>
        <p:spPr>
          <a:xfrm>
            <a:off x="765810" y="6362065"/>
            <a:ext cx="215900" cy="215900"/>
          </a:xfrm>
          <a:prstGeom prst="roundRect">
            <a:avLst>
              <a:gd name="adj" fmla="val 50000"/>
            </a:avLst>
          </a:prstGeom>
          <a:solidFill>
            <a:srgbClr val="000000">
              <a:alpha val="0"/>
            </a:srgbClr>
          </a:solidFill>
          <a:ln w="19050">
            <a:solidFill>
              <a:srgbClr val="6DAECC"/>
            </a:solidFill>
            <a:prstDash val="solid"/>
          </a:ln>
        </p:spPr>
      </p:sp>
      <p:sp>
        <p:nvSpPr>
          <p:cNvPr id="5" name="Text 3"/>
          <p:cNvSpPr/>
          <p:nvPr/>
        </p:nvSpPr>
        <p:spPr>
          <a:xfrm>
            <a:off x="765810" y="6362065"/>
            <a:ext cx="215900" cy="215900"/>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16" name="Text 12"/>
          <p:cNvSpPr/>
          <p:nvPr/>
        </p:nvSpPr>
        <p:spPr>
          <a:xfrm>
            <a:off x="638810" y="315595"/>
            <a:ext cx="10782935" cy="521970"/>
          </a:xfrm>
          <a:prstGeom prst="rect">
            <a:avLst/>
          </a:prstGeom>
          <a:noFill/>
        </p:spPr>
        <p:txBody>
          <a:bodyPr wrap="square" lIns="91440" tIns="45720" rIns="91440" bIns="45720" rtlCol="0" anchor="t">
            <a:spAutoFit/>
          </a:bodyPr>
          <a:lstStyle/>
          <a:p>
            <a:pPr marL="0" indent="0" algn="just">
              <a:lnSpc>
                <a:spcPct val="100000"/>
              </a:lnSpc>
              <a:buNone/>
            </a:pPr>
            <a:r>
              <a:rPr lang="en-US" sz="2800" b="1" dirty="0">
                <a:solidFill>
                  <a:srgbClr val="295C74"/>
                </a:solidFill>
                <a:latin typeface="MiSans" pitchFamily="34" charset="-122"/>
                <a:ea typeface="MiSans" pitchFamily="34" charset="-122"/>
                <a:cs typeface="MiSans" pitchFamily="34" charset="-120"/>
              </a:rPr>
              <a:t>ContMix</a:t>
            </a:r>
            <a:r>
              <a:rPr lang="zh-CN" altLang="en-US" sz="2800" b="1" dirty="0">
                <a:solidFill>
                  <a:srgbClr val="295C74"/>
                </a:solidFill>
                <a:latin typeface="MiSans" pitchFamily="34" charset="-122"/>
                <a:ea typeface="MiSans" pitchFamily="34" charset="-122"/>
                <a:cs typeface="MiSans" pitchFamily="34" charset="-120"/>
              </a:rPr>
              <a:t>动态</a:t>
            </a:r>
            <a:r>
              <a:rPr lang="zh-CN" altLang="en-US" sz="2800" b="1" dirty="0">
                <a:solidFill>
                  <a:srgbClr val="295C74"/>
                </a:solidFill>
                <a:latin typeface="MiSans" pitchFamily="34" charset="-122"/>
                <a:ea typeface="MiSans" pitchFamily="34" charset="-122"/>
                <a:cs typeface="MiSans" pitchFamily="34" charset="-120"/>
              </a:rPr>
              <a:t>卷积</a:t>
            </a:r>
            <a:endParaRPr lang="zh-CN" altLang="en-US" sz="2800" b="1" dirty="0">
              <a:solidFill>
                <a:srgbClr val="295C74"/>
              </a:solidFill>
              <a:latin typeface="MiSans" pitchFamily="34" charset="-122"/>
              <a:ea typeface="MiSans" pitchFamily="34" charset="-122"/>
              <a:cs typeface="MiSans" pitchFamily="34" charset="-120"/>
            </a:endParaRPr>
          </a:p>
        </p:txBody>
      </p:sp>
      <p:sp>
        <p:nvSpPr>
          <p:cNvPr id="22" name="文本框 21"/>
          <p:cNvSpPr txBox="1"/>
          <p:nvPr/>
        </p:nvSpPr>
        <p:spPr>
          <a:xfrm>
            <a:off x="466090" y="1203960"/>
            <a:ext cx="3830320" cy="2576830"/>
          </a:xfrm>
          <a:prstGeom prst="rect">
            <a:avLst/>
          </a:prstGeom>
          <a:noFill/>
        </p:spPr>
        <p:txBody>
          <a:bodyPr wrap="square" rtlCol="0">
            <a:spAutoFit/>
          </a:bodyPr>
          <a:p>
            <a:pPr algn="just">
              <a:buClrTx/>
              <a:buSzTx/>
              <a:buFontTx/>
            </a:pPr>
            <a:r>
              <a:rPr lang="en-US" sz="1600" b="1" dirty="0">
                <a:solidFill>
                  <a:srgbClr val="000000"/>
                </a:solidFill>
                <a:latin typeface="MiSans" pitchFamily="34" charset="-122"/>
                <a:ea typeface="MiSans" pitchFamily="34" charset="-122"/>
                <a:cs typeface="MiSans" pitchFamily="34" charset="-120"/>
                <a:sym typeface="+mn-ea"/>
              </a:rPr>
              <a:t>Token-wise 全局上下文表示</a:t>
            </a:r>
            <a:r>
              <a:rPr lang="en-US" sz="1600" b="1" dirty="0">
                <a:solidFill>
                  <a:srgbClr val="000000"/>
                </a:solidFill>
                <a:latin typeface="MiSans" pitchFamily="34" charset="-122"/>
                <a:ea typeface="MiSans" pitchFamily="34" charset="-122"/>
                <a:cs typeface="MiSans" pitchFamily="34" charset="-120"/>
              </a:rPr>
              <a:t>:</a:t>
            </a:r>
            <a:endParaRPr lang="en-US" sz="1600" b="1" dirty="0">
              <a:solidFill>
                <a:srgbClr val="000000"/>
              </a:solidFill>
              <a:latin typeface="MiSans" pitchFamily="34" charset="-122"/>
              <a:ea typeface="MiSans" pitchFamily="34" charset="-122"/>
              <a:cs typeface="MiSans" pitchFamily="34" charset="-120"/>
            </a:endParaRPr>
          </a:p>
          <a:p>
            <a:pPr indent="457200" algn="just">
              <a:lnSpc>
                <a:spcPct val="130000"/>
              </a:lnSpc>
              <a:buClrTx/>
              <a:buSzTx/>
              <a:buFontTx/>
            </a:pPr>
            <a:r>
              <a:rPr lang="zh-CN" altLang="en-US" sz="1600" dirty="0">
                <a:solidFill>
                  <a:srgbClr val="2B2F36"/>
                </a:solidFill>
                <a:latin typeface="MiSans" pitchFamily="34" charset="-122"/>
                <a:ea typeface="MiSans" pitchFamily="34" charset="-122"/>
                <a:cs typeface="MiSans" pitchFamily="34" charset="-120"/>
              </a:rPr>
              <a:t>计算每个位置与全局上下文区域的</a:t>
            </a:r>
            <a:r>
              <a:rPr lang="en-US" altLang="zh-CN" sz="1600" dirty="0">
                <a:solidFill>
                  <a:srgbClr val="2B2F36"/>
                </a:solidFill>
                <a:latin typeface="MiSans" pitchFamily="34" charset="-122"/>
                <a:ea typeface="MiSans" pitchFamily="34" charset="-122"/>
                <a:cs typeface="MiSans" pitchFamily="34" charset="-120"/>
              </a:rPr>
              <a:t>“</a:t>
            </a:r>
            <a:r>
              <a:rPr lang="zh-CN" altLang="en-US" sz="1600" dirty="0">
                <a:solidFill>
                  <a:srgbClr val="2B2F36"/>
                </a:solidFill>
                <a:latin typeface="MiSans" pitchFamily="34" charset="-122"/>
                <a:ea typeface="MiSans" pitchFamily="34" charset="-122"/>
                <a:cs typeface="MiSans" pitchFamily="34" charset="-120"/>
              </a:rPr>
              <a:t>亲疏关系</a:t>
            </a:r>
            <a:r>
              <a:rPr lang="en-US" altLang="zh-CN" sz="1600" dirty="0">
                <a:solidFill>
                  <a:srgbClr val="2B2F36"/>
                </a:solidFill>
                <a:latin typeface="MiSans" pitchFamily="34" charset="-122"/>
                <a:ea typeface="MiSans" pitchFamily="34" charset="-122"/>
                <a:cs typeface="MiSans" pitchFamily="34" charset="-120"/>
              </a:rPr>
              <a:t>”</a:t>
            </a:r>
            <a:r>
              <a:rPr lang="zh-CN" altLang="en-US" sz="1600" dirty="0">
                <a:solidFill>
                  <a:srgbClr val="2B2F36"/>
                </a:solidFill>
                <a:latin typeface="MiSans" pitchFamily="34" charset="-122"/>
                <a:ea typeface="MiSans" pitchFamily="34" charset="-122"/>
                <a:cs typeface="MiSans" pitchFamily="34" charset="-120"/>
              </a:rPr>
              <a:t>。</a:t>
            </a:r>
            <a:endParaRPr lang="zh-CN" altLang="en-US" sz="1600" dirty="0">
              <a:solidFill>
                <a:srgbClr val="2B2F36"/>
              </a:solidFill>
              <a:latin typeface="MiSans" pitchFamily="34" charset="-122"/>
              <a:ea typeface="MiSans" pitchFamily="34" charset="-122"/>
              <a:cs typeface="MiSans" pitchFamily="34" charset="-120"/>
            </a:endParaRPr>
          </a:p>
          <a:p>
            <a:pPr indent="457200" algn="just">
              <a:lnSpc>
                <a:spcPct val="130000"/>
              </a:lnSpc>
              <a:buClrTx/>
              <a:buSzTx/>
              <a:buFontTx/>
            </a:pPr>
            <a:r>
              <a:rPr lang="zh-CN" altLang="en-US" sz="1600" dirty="0">
                <a:solidFill>
                  <a:srgbClr val="2B2F36"/>
                </a:solidFill>
                <a:latin typeface="MiSans" pitchFamily="34" charset="-122"/>
                <a:ea typeface="MiSans" pitchFamily="34" charset="-122"/>
                <a:cs typeface="MiSans" pitchFamily="34" charset="-120"/>
              </a:rPr>
              <a:t>亲和力矩阵</a:t>
            </a:r>
            <a:r>
              <a:rPr lang="en-US" altLang="zh-CN" sz="1600" dirty="0">
                <a:solidFill>
                  <a:srgbClr val="2B2F36"/>
                </a:solidFill>
                <a:latin typeface="MiSans" pitchFamily="34" charset="-122"/>
                <a:ea typeface="MiSans" pitchFamily="34" charset="-122"/>
                <a:cs typeface="MiSans" pitchFamily="34" charset="-120"/>
              </a:rPr>
              <a:t> Ag </a:t>
            </a:r>
            <a:r>
              <a:rPr lang="zh-CN" altLang="en-US" sz="1600" dirty="0">
                <a:solidFill>
                  <a:srgbClr val="2B2F36"/>
                </a:solidFill>
                <a:latin typeface="MiSans" pitchFamily="34" charset="-122"/>
                <a:ea typeface="MiSans" pitchFamily="34" charset="-122"/>
                <a:cs typeface="MiSans" pitchFamily="34" charset="-120"/>
              </a:rPr>
              <a:t>的形状是</a:t>
            </a:r>
            <a:r>
              <a:rPr lang="en-US" altLang="zh-CN" sz="1600" dirty="0">
                <a:solidFill>
                  <a:srgbClr val="2B2F36"/>
                </a:solidFill>
                <a:latin typeface="MiSans" pitchFamily="34" charset="-122"/>
                <a:ea typeface="MiSans" pitchFamily="34" charset="-122"/>
                <a:cs typeface="MiSans" pitchFamily="34" charset="-120"/>
              </a:rPr>
              <a:t> [H*W, S*S]</a:t>
            </a:r>
            <a:r>
              <a:rPr lang="zh-CN" altLang="en-US" sz="1600" dirty="0">
                <a:solidFill>
                  <a:srgbClr val="2B2F36"/>
                </a:solidFill>
                <a:latin typeface="MiSans" pitchFamily="34" charset="-122"/>
                <a:ea typeface="MiSans" pitchFamily="34" charset="-122"/>
                <a:cs typeface="MiSans" pitchFamily="34" charset="-120"/>
              </a:rPr>
              <a:t>。其中的每一个元素</a:t>
            </a:r>
            <a:r>
              <a:rPr lang="en-US" altLang="zh-CN" sz="1600" dirty="0">
                <a:solidFill>
                  <a:srgbClr val="2B2F36"/>
                </a:solidFill>
                <a:latin typeface="MiSans" pitchFamily="34" charset="-122"/>
                <a:ea typeface="MiSans" pitchFamily="34" charset="-122"/>
                <a:cs typeface="MiSans" pitchFamily="34" charset="-120"/>
              </a:rPr>
              <a:t> Ag[i, j] </a:t>
            </a:r>
            <a:r>
              <a:rPr lang="zh-CN" altLang="en-US" sz="1600" dirty="0">
                <a:solidFill>
                  <a:srgbClr val="2B2F36"/>
                </a:solidFill>
                <a:latin typeface="MiSans" pitchFamily="34" charset="-122"/>
                <a:ea typeface="MiSans" pitchFamily="34" charset="-122"/>
                <a:cs typeface="MiSans" pitchFamily="34" charset="-120"/>
              </a:rPr>
              <a:t>表示了第</a:t>
            </a:r>
            <a:r>
              <a:rPr lang="en-US" altLang="zh-CN" sz="1600" dirty="0">
                <a:solidFill>
                  <a:srgbClr val="2B2F36"/>
                </a:solidFill>
                <a:latin typeface="MiSans" pitchFamily="34" charset="-122"/>
                <a:ea typeface="MiSans" pitchFamily="34" charset="-122"/>
                <a:cs typeface="MiSans" pitchFamily="34" charset="-120"/>
              </a:rPr>
              <a:t> i </a:t>
            </a:r>
            <a:r>
              <a:rPr lang="zh-CN" altLang="en-US" sz="1600" dirty="0">
                <a:solidFill>
                  <a:srgbClr val="2B2F36"/>
                </a:solidFill>
                <a:latin typeface="MiSans" pitchFamily="34" charset="-122"/>
                <a:ea typeface="MiSans" pitchFamily="34" charset="-122"/>
                <a:cs typeface="MiSans" pitchFamily="34" charset="-120"/>
              </a:rPr>
              <a:t>个空间位置与第</a:t>
            </a:r>
            <a:r>
              <a:rPr lang="en-US" altLang="zh-CN" sz="1600" dirty="0">
                <a:solidFill>
                  <a:srgbClr val="2B2F36"/>
                </a:solidFill>
                <a:latin typeface="MiSans" pitchFamily="34" charset="-122"/>
                <a:ea typeface="MiSans" pitchFamily="34" charset="-122"/>
                <a:cs typeface="MiSans" pitchFamily="34" charset="-120"/>
              </a:rPr>
              <a:t> j </a:t>
            </a:r>
            <a:r>
              <a:rPr lang="zh-CN" altLang="en-US" sz="1600" dirty="0">
                <a:solidFill>
                  <a:srgbClr val="2B2F36"/>
                </a:solidFill>
                <a:latin typeface="MiSans" pitchFamily="34" charset="-122"/>
                <a:ea typeface="MiSans" pitchFamily="34" charset="-122"/>
                <a:cs typeface="MiSans" pitchFamily="34" charset="-120"/>
              </a:rPr>
              <a:t>个区域中心的相似度（亲和力），这个矩阵编码了每个位置与全局上下文的关系。</a:t>
            </a:r>
            <a:endParaRPr lang="zh-CN" altLang="en-US" sz="1600" dirty="0">
              <a:solidFill>
                <a:srgbClr val="2B2F36"/>
              </a:solidFill>
              <a:latin typeface="MiSans" pitchFamily="34" charset="-122"/>
              <a:ea typeface="MiSans" pitchFamily="34" charset="-122"/>
              <a:cs typeface="MiSans" pitchFamily="34" charset="-120"/>
            </a:endParaRPr>
          </a:p>
        </p:txBody>
      </p:sp>
      <p:sp>
        <p:nvSpPr>
          <p:cNvPr id="23" name="文本框 22"/>
          <p:cNvSpPr txBox="1"/>
          <p:nvPr/>
        </p:nvSpPr>
        <p:spPr>
          <a:xfrm>
            <a:off x="593090" y="4133215"/>
            <a:ext cx="11386185" cy="1617345"/>
          </a:xfrm>
          <a:prstGeom prst="rect">
            <a:avLst/>
          </a:prstGeom>
          <a:noFill/>
        </p:spPr>
        <p:txBody>
          <a:bodyPr wrap="square" rtlCol="0">
            <a:spAutoFit/>
          </a:bodyPr>
          <a:p>
            <a:pPr algn="just">
              <a:buClrTx/>
              <a:buSzTx/>
              <a:buFontTx/>
            </a:pPr>
            <a:r>
              <a:rPr lang="en-US" sz="1600" b="1" dirty="0">
                <a:solidFill>
                  <a:srgbClr val="000000"/>
                </a:solidFill>
                <a:latin typeface="MiSans" pitchFamily="34" charset="-122"/>
                <a:ea typeface="MiSans" pitchFamily="34" charset="-122"/>
                <a:cs typeface="MiSans" pitchFamily="34" charset="-120"/>
              </a:rPr>
              <a:t>Token-wise </a:t>
            </a:r>
            <a:r>
              <a:rPr lang="en-US" sz="1600" b="1" dirty="0">
                <a:solidFill>
                  <a:srgbClr val="000000"/>
                </a:solidFill>
                <a:latin typeface="MiSans" pitchFamily="34" charset="-122"/>
                <a:ea typeface="MiSans" pitchFamily="34" charset="-122"/>
                <a:cs typeface="MiSans" pitchFamily="34" charset="-120"/>
              </a:rPr>
              <a:t>全局上下文混合:</a:t>
            </a:r>
            <a:endParaRPr lang="en-US" sz="1600" b="1" dirty="0">
              <a:solidFill>
                <a:srgbClr val="000000"/>
              </a:solidFill>
              <a:latin typeface="MiSans" pitchFamily="34" charset="-122"/>
              <a:ea typeface="MiSans" pitchFamily="34" charset="-122"/>
              <a:cs typeface="MiSans" pitchFamily="34" charset="-120"/>
            </a:endParaRPr>
          </a:p>
          <a:p>
            <a:pPr indent="457200" algn="just">
              <a:lnSpc>
                <a:spcPct val="130000"/>
              </a:lnSpc>
              <a:buClrTx/>
              <a:buSzTx/>
              <a:buFontTx/>
            </a:pPr>
            <a:r>
              <a:rPr lang="zh-CN" altLang="en-US" sz="1600" dirty="0">
                <a:solidFill>
                  <a:srgbClr val="2B2F36"/>
                </a:solidFill>
                <a:latin typeface="MiSans" pitchFamily="34" charset="-122"/>
                <a:ea typeface="MiSans" pitchFamily="34" charset="-122"/>
                <a:cs typeface="MiSans" pitchFamily="34" charset="-120"/>
              </a:rPr>
              <a:t>将上一步计算出的亲和力关系，转化为动态卷积核的权重。</a:t>
            </a:r>
            <a:endParaRPr lang="zh-CN" altLang="en-US" sz="1600" dirty="0">
              <a:solidFill>
                <a:srgbClr val="2B2F36"/>
              </a:solidFill>
              <a:latin typeface="MiSans" pitchFamily="34" charset="-122"/>
              <a:ea typeface="MiSans" pitchFamily="34" charset="-122"/>
              <a:cs typeface="MiSans" pitchFamily="34" charset="-120"/>
            </a:endParaRPr>
          </a:p>
          <a:p>
            <a:pPr indent="457200" algn="just">
              <a:lnSpc>
                <a:spcPct val="130000"/>
              </a:lnSpc>
              <a:buClrTx/>
              <a:buSzTx/>
              <a:buFontTx/>
            </a:pPr>
            <a:r>
              <a:rPr lang="zh-CN" altLang="en-US" sz="1600" dirty="0">
                <a:solidFill>
                  <a:srgbClr val="2B2F36"/>
                </a:solidFill>
                <a:latin typeface="MiSans" pitchFamily="34" charset="-122"/>
                <a:ea typeface="MiSans" pitchFamily="34" charset="-122"/>
                <a:cs typeface="MiSans" pitchFamily="34" charset="-120"/>
              </a:rPr>
              <a:t>利用亲和力值作为权重，对</a:t>
            </a:r>
            <a:r>
              <a:rPr lang="en-US" altLang="zh-CN" sz="1600" dirty="0">
                <a:solidFill>
                  <a:srgbClr val="2B2F36"/>
                </a:solidFill>
                <a:latin typeface="MiSans" pitchFamily="34" charset="-122"/>
                <a:ea typeface="MiSans" pitchFamily="34" charset="-122"/>
                <a:cs typeface="MiSans" pitchFamily="34" charset="-120"/>
              </a:rPr>
              <a:t> Wd </a:t>
            </a:r>
            <a:r>
              <a:rPr lang="zh-CN" altLang="en-US" sz="1600" dirty="0">
                <a:solidFill>
                  <a:srgbClr val="2B2F36"/>
                </a:solidFill>
                <a:latin typeface="MiSans" pitchFamily="34" charset="-122"/>
                <a:ea typeface="MiSans" pitchFamily="34" charset="-122"/>
                <a:cs typeface="MiSans" pitchFamily="34" charset="-120"/>
              </a:rPr>
              <a:t>中基核的</a:t>
            </a:r>
            <a:r>
              <a:rPr lang="en-US" altLang="zh-CN" sz="1600" dirty="0">
                <a:solidFill>
                  <a:srgbClr val="2B2F36"/>
                </a:solidFill>
                <a:latin typeface="MiSans" pitchFamily="34" charset="-122"/>
                <a:ea typeface="MiSans" pitchFamily="34" charset="-122"/>
                <a:cs typeface="MiSans" pitchFamily="34" charset="-120"/>
              </a:rPr>
              <a:t> S*S </a:t>
            </a:r>
            <a:r>
              <a:rPr lang="zh-CN" altLang="en-US" sz="1600" dirty="0">
                <a:solidFill>
                  <a:srgbClr val="2B2F36"/>
                </a:solidFill>
                <a:latin typeface="MiSans" pitchFamily="34" charset="-122"/>
                <a:ea typeface="MiSans" pitchFamily="34" charset="-122"/>
                <a:cs typeface="MiSans" pitchFamily="34" charset="-120"/>
              </a:rPr>
              <a:t>个分量进行线性组合，从而为每个位置</a:t>
            </a:r>
            <a:r>
              <a:rPr lang="en-US" altLang="zh-CN" sz="1600" dirty="0">
                <a:solidFill>
                  <a:srgbClr val="2B2F36"/>
                </a:solidFill>
                <a:latin typeface="MiSans" pitchFamily="34" charset="-122"/>
                <a:ea typeface="MiSans" pitchFamily="34" charset="-122"/>
                <a:cs typeface="MiSans" pitchFamily="34" charset="-120"/>
              </a:rPr>
              <a:t> i </a:t>
            </a:r>
            <a:r>
              <a:rPr lang="zh-CN" altLang="en-US" sz="1600" dirty="0">
                <a:solidFill>
                  <a:srgbClr val="2B2F36"/>
                </a:solidFill>
                <a:latin typeface="MiSans" pitchFamily="34" charset="-122"/>
                <a:ea typeface="MiSans" pitchFamily="34" charset="-122"/>
                <a:cs typeface="MiSans" pitchFamily="34" charset="-120"/>
              </a:rPr>
              <a:t>生成一个独一无二的、长度为</a:t>
            </a:r>
            <a:r>
              <a:rPr lang="en-US" altLang="zh-CN" sz="1600" dirty="0">
                <a:solidFill>
                  <a:srgbClr val="2B2F36"/>
                </a:solidFill>
                <a:latin typeface="MiSans" pitchFamily="34" charset="-122"/>
                <a:ea typeface="MiSans" pitchFamily="34" charset="-122"/>
                <a:cs typeface="MiSans" pitchFamily="34" charset="-120"/>
              </a:rPr>
              <a:t> K*K </a:t>
            </a:r>
            <a:r>
              <a:rPr lang="zh-CN" altLang="en-US" sz="1600" dirty="0">
                <a:solidFill>
                  <a:srgbClr val="2B2F36"/>
                </a:solidFill>
                <a:latin typeface="MiSans" pitchFamily="34" charset="-122"/>
                <a:ea typeface="MiSans" pitchFamily="34" charset="-122"/>
                <a:cs typeface="MiSans" pitchFamily="34" charset="-120"/>
              </a:rPr>
              <a:t>的卷积核权重向量。</a:t>
            </a:r>
            <a:endParaRPr lang="zh-CN" altLang="en-US" sz="1600" dirty="0">
              <a:solidFill>
                <a:srgbClr val="2B2F36"/>
              </a:solidFill>
              <a:latin typeface="MiSans" pitchFamily="34" charset="-122"/>
              <a:ea typeface="MiSans" pitchFamily="34" charset="-122"/>
              <a:cs typeface="MiSans" pitchFamily="34" charset="-120"/>
            </a:endParaRPr>
          </a:p>
          <a:p>
            <a:pPr indent="457200" algn="just">
              <a:lnSpc>
                <a:spcPct val="130000"/>
              </a:lnSpc>
              <a:buClrTx/>
              <a:buSzTx/>
              <a:buFontTx/>
            </a:pPr>
            <a:r>
              <a:rPr lang="zh-CN" altLang="en-US" sz="1600" dirty="0">
                <a:solidFill>
                  <a:srgbClr val="2B2F36"/>
                </a:solidFill>
                <a:latin typeface="MiSans" pitchFamily="34" charset="-122"/>
                <a:ea typeface="MiSans" pitchFamily="34" charset="-122"/>
                <a:cs typeface="MiSans" pitchFamily="34" charset="-120"/>
              </a:rPr>
              <a:t>每个位置都使用为其定制的核与周围的特征进行计算，从而将全局上下文信息注入到输出中。</a:t>
            </a:r>
            <a:endParaRPr lang="zh-CN" altLang="en-US" sz="1600" dirty="0">
              <a:solidFill>
                <a:srgbClr val="2B2F36"/>
              </a:solidFill>
              <a:latin typeface="MiSans" pitchFamily="34" charset="-122"/>
              <a:ea typeface="MiSans" pitchFamily="34" charset="-122"/>
              <a:cs typeface="MiSans" pitchFamily="34" charset="-120"/>
            </a:endParaRPr>
          </a:p>
        </p:txBody>
      </p:sp>
      <p:pic>
        <p:nvPicPr>
          <p:cNvPr id="24" name="图片 23"/>
          <p:cNvPicPr>
            <a:picLocks noChangeAspect="1"/>
          </p:cNvPicPr>
          <p:nvPr/>
        </p:nvPicPr>
        <p:blipFill>
          <a:blip r:embed="rId1"/>
          <a:stretch>
            <a:fillRect/>
          </a:stretch>
        </p:blipFill>
        <p:spPr>
          <a:xfrm>
            <a:off x="4530090" y="497840"/>
            <a:ext cx="7583805" cy="3664585"/>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rot="1800000">
            <a:off x="367916" y="1062304"/>
            <a:ext cx="1357317" cy="1357318"/>
          </a:xfrm>
          <a:custGeom>
            <a:avLst/>
            <a:gdLst/>
            <a:ahLst/>
            <a:cxnLst/>
            <a:rect l="l" t="t" r="r" b="b"/>
            <a:pathLst>
              <a:path w="1357317" h="1357318">
                <a:moveTo>
                  <a:pt x="497288" y="1333638"/>
                </a:moveTo>
                <a:cubicBezTo>
                  <a:pt x="497288" y="1333638"/>
                  <a:pt x="497288" y="1333638"/>
                  <a:pt x="860028" y="1333638"/>
                </a:cubicBezTo>
                <a:cubicBezTo>
                  <a:pt x="802893" y="1349425"/>
                  <a:pt x="741772" y="1357318"/>
                  <a:pt x="677994" y="1357318"/>
                </a:cubicBezTo>
                <a:cubicBezTo>
                  <a:pt x="615544" y="1357318"/>
                  <a:pt x="554422" y="1349425"/>
                  <a:pt x="497288" y="1333638"/>
                </a:cubicBezTo>
                <a:close/>
                <a:moveTo>
                  <a:pt x="337983" y="1265826"/>
                </a:moveTo>
                <a:lnTo>
                  <a:pt x="1018256" y="1265826"/>
                </a:lnTo>
                <a:cubicBezTo>
                  <a:pt x="990409" y="1281569"/>
                  <a:pt x="962561" y="1295998"/>
                  <a:pt x="932062" y="1307805"/>
                </a:cubicBezTo>
                <a:cubicBezTo>
                  <a:pt x="932062" y="1307805"/>
                  <a:pt x="932062" y="1307805"/>
                  <a:pt x="422852" y="1307805"/>
                </a:cubicBezTo>
                <a:cubicBezTo>
                  <a:pt x="393678" y="1295998"/>
                  <a:pt x="364505" y="1281569"/>
                  <a:pt x="337983" y="1265826"/>
                </a:cubicBezTo>
                <a:close/>
                <a:moveTo>
                  <a:pt x="242186" y="1199090"/>
                </a:moveTo>
                <a:lnTo>
                  <a:pt x="1114055" y="1199090"/>
                </a:lnTo>
                <a:cubicBezTo>
                  <a:pt x="1095476" y="1213604"/>
                  <a:pt x="1076898" y="1226799"/>
                  <a:pt x="1058319" y="1239993"/>
                </a:cubicBezTo>
                <a:cubicBezTo>
                  <a:pt x="1058319" y="1239993"/>
                  <a:pt x="1058319" y="1239993"/>
                  <a:pt x="297921" y="1239993"/>
                </a:cubicBezTo>
                <a:cubicBezTo>
                  <a:pt x="278016" y="1226799"/>
                  <a:pt x="259437" y="1213604"/>
                  <a:pt x="242186" y="1199090"/>
                </a:cubicBezTo>
                <a:close/>
                <a:moveTo>
                  <a:pt x="173297" y="1131278"/>
                </a:moveTo>
                <a:lnTo>
                  <a:pt x="1182943" y="1131278"/>
                </a:lnTo>
                <a:cubicBezTo>
                  <a:pt x="1169676" y="1146078"/>
                  <a:pt x="1156408" y="1160878"/>
                  <a:pt x="1141814" y="1174333"/>
                </a:cubicBezTo>
                <a:cubicBezTo>
                  <a:pt x="1141814" y="1174333"/>
                  <a:pt x="1141814" y="1174333"/>
                  <a:pt x="214426" y="1174333"/>
                </a:cubicBezTo>
                <a:cubicBezTo>
                  <a:pt x="199832" y="1160878"/>
                  <a:pt x="185238" y="1146078"/>
                  <a:pt x="173297" y="1131278"/>
                </a:cubicBezTo>
                <a:close/>
                <a:moveTo>
                  <a:pt x="120554" y="1065619"/>
                </a:moveTo>
                <a:lnTo>
                  <a:pt x="1236762" y="1065619"/>
                </a:lnTo>
                <a:cubicBezTo>
                  <a:pt x="1226144" y="1080132"/>
                  <a:pt x="1216853" y="1093327"/>
                  <a:pt x="1204908" y="1106521"/>
                </a:cubicBezTo>
                <a:cubicBezTo>
                  <a:pt x="1204908" y="1106521"/>
                  <a:pt x="1204908" y="1106521"/>
                  <a:pt x="151081" y="1106521"/>
                </a:cubicBezTo>
                <a:cubicBezTo>
                  <a:pt x="140463" y="1093327"/>
                  <a:pt x="129845" y="1080132"/>
                  <a:pt x="120554" y="1065619"/>
                </a:cubicBezTo>
                <a:close/>
                <a:moveTo>
                  <a:pt x="79652" y="997806"/>
                </a:moveTo>
                <a:lnTo>
                  <a:pt x="1277664" y="997806"/>
                </a:lnTo>
                <a:cubicBezTo>
                  <a:pt x="1269704" y="1012236"/>
                  <a:pt x="1261744" y="1026667"/>
                  <a:pt x="1252457" y="1039786"/>
                </a:cubicBezTo>
                <a:cubicBezTo>
                  <a:pt x="1252457" y="1039786"/>
                  <a:pt x="1252457" y="1039786"/>
                  <a:pt x="103532" y="1039786"/>
                </a:cubicBezTo>
                <a:cubicBezTo>
                  <a:pt x="95572" y="1026667"/>
                  <a:pt x="87612" y="1012236"/>
                  <a:pt x="79652" y="997806"/>
                </a:cubicBezTo>
                <a:close/>
                <a:moveTo>
                  <a:pt x="47360" y="931071"/>
                </a:moveTo>
                <a:lnTo>
                  <a:pt x="1307803" y="931071"/>
                </a:lnTo>
                <a:cubicBezTo>
                  <a:pt x="1302496" y="944265"/>
                  <a:pt x="1295862" y="958779"/>
                  <a:pt x="1289228" y="971973"/>
                </a:cubicBezTo>
                <a:cubicBezTo>
                  <a:pt x="1289228" y="971973"/>
                  <a:pt x="1289228" y="971973"/>
                  <a:pt x="65935" y="971973"/>
                </a:cubicBezTo>
                <a:cubicBezTo>
                  <a:pt x="59301" y="958779"/>
                  <a:pt x="53994" y="944265"/>
                  <a:pt x="47360" y="931071"/>
                </a:cubicBezTo>
                <a:close/>
                <a:moveTo>
                  <a:pt x="24756" y="863259"/>
                </a:moveTo>
                <a:lnTo>
                  <a:pt x="1331484" y="863259"/>
                </a:lnTo>
                <a:cubicBezTo>
                  <a:pt x="1327504" y="878059"/>
                  <a:pt x="1322197" y="892859"/>
                  <a:pt x="1316891" y="906314"/>
                </a:cubicBezTo>
                <a:cubicBezTo>
                  <a:pt x="1316891" y="906314"/>
                  <a:pt x="1316891" y="906314"/>
                  <a:pt x="38023" y="906314"/>
                </a:cubicBezTo>
                <a:cubicBezTo>
                  <a:pt x="32716" y="892859"/>
                  <a:pt x="28737" y="878059"/>
                  <a:pt x="24756" y="863259"/>
                </a:cubicBezTo>
                <a:close/>
                <a:moveTo>
                  <a:pt x="8610" y="797599"/>
                </a:moveTo>
                <a:lnTo>
                  <a:pt x="1346553" y="797599"/>
                </a:lnTo>
                <a:cubicBezTo>
                  <a:pt x="1343898" y="810793"/>
                  <a:pt x="1341243" y="825307"/>
                  <a:pt x="1338588" y="838502"/>
                </a:cubicBezTo>
                <a:cubicBezTo>
                  <a:pt x="1338588" y="838502"/>
                  <a:pt x="1338588" y="838502"/>
                  <a:pt x="17901" y="838502"/>
                </a:cubicBezTo>
                <a:cubicBezTo>
                  <a:pt x="15247" y="825307"/>
                  <a:pt x="11265" y="810793"/>
                  <a:pt x="8610" y="797599"/>
                </a:cubicBezTo>
                <a:close/>
                <a:moveTo>
                  <a:pt x="1076" y="729788"/>
                </a:moveTo>
                <a:lnTo>
                  <a:pt x="1356240" y="729788"/>
                </a:lnTo>
                <a:cubicBezTo>
                  <a:pt x="1354913" y="744218"/>
                  <a:pt x="1353586" y="758648"/>
                  <a:pt x="1350931" y="771767"/>
                </a:cubicBezTo>
                <a:cubicBezTo>
                  <a:pt x="1350931" y="771767"/>
                  <a:pt x="1350931" y="771767"/>
                  <a:pt x="6385" y="771767"/>
                </a:cubicBezTo>
                <a:cubicBezTo>
                  <a:pt x="3731" y="758648"/>
                  <a:pt x="2404" y="744218"/>
                  <a:pt x="1076" y="729788"/>
                </a:cubicBezTo>
                <a:close/>
                <a:moveTo>
                  <a:pt x="0" y="663052"/>
                </a:moveTo>
                <a:cubicBezTo>
                  <a:pt x="0" y="663052"/>
                  <a:pt x="0" y="663052"/>
                  <a:pt x="1357317" y="663052"/>
                </a:cubicBezTo>
                <a:cubicBezTo>
                  <a:pt x="1357317" y="668434"/>
                  <a:pt x="1357317" y="672470"/>
                  <a:pt x="1357317" y="677852"/>
                </a:cubicBezTo>
                <a:cubicBezTo>
                  <a:pt x="1357317" y="687271"/>
                  <a:pt x="1357317" y="696689"/>
                  <a:pt x="1357317" y="706107"/>
                </a:cubicBezTo>
                <a:cubicBezTo>
                  <a:pt x="1357317" y="706107"/>
                  <a:pt x="1357317" y="706107"/>
                  <a:pt x="0" y="706107"/>
                </a:cubicBezTo>
                <a:cubicBezTo>
                  <a:pt x="0" y="696689"/>
                  <a:pt x="0" y="687271"/>
                  <a:pt x="0" y="677852"/>
                </a:cubicBezTo>
                <a:cubicBezTo>
                  <a:pt x="0" y="672470"/>
                  <a:pt x="0" y="668434"/>
                  <a:pt x="0" y="663052"/>
                </a:cubicBezTo>
                <a:close/>
                <a:moveTo>
                  <a:pt x="3731" y="595240"/>
                </a:moveTo>
                <a:lnTo>
                  <a:pt x="1352258" y="595240"/>
                </a:lnTo>
                <a:cubicBezTo>
                  <a:pt x="1354913" y="610040"/>
                  <a:pt x="1354913" y="623495"/>
                  <a:pt x="1356240" y="638295"/>
                </a:cubicBezTo>
                <a:cubicBezTo>
                  <a:pt x="1356240" y="638295"/>
                  <a:pt x="1356240" y="638295"/>
                  <a:pt x="1076" y="638295"/>
                </a:cubicBezTo>
                <a:cubicBezTo>
                  <a:pt x="1076" y="623495"/>
                  <a:pt x="2404" y="610040"/>
                  <a:pt x="3731" y="595240"/>
                </a:cubicBezTo>
                <a:close/>
                <a:moveTo>
                  <a:pt x="15494" y="529581"/>
                </a:moveTo>
                <a:lnTo>
                  <a:pt x="1340746" y="529581"/>
                </a:lnTo>
                <a:cubicBezTo>
                  <a:pt x="1343400" y="542699"/>
                  <a:pt x="1346053" y="557129"/>
                  <a:pt x="1348706" y="571560"/>
                </a:cubicBezTo>
                <a:cubicBezTo>
                  <a:pt x="1348706" y="571560"/>
                  <a:pt x="1348706" y="571560"/>
                  <a:pt x="7534" y="571560"/>
                </a:cubicBezTo>
                <a:cubicBezTo>
                  <a:pt x="10187" y="557129"/>
                  <a:pt x="12841" y="542699"/>
                  <a:pt x="15494" y="529581"/>
                </a:cubicBezTo>
                <a:close/>
                <a:moveTo>
                  <a:pt x="34544" y="461768"/>
                </a:moveTo>
                <a:lnTo>
                  <a:pt x="1322772" y="461768"/>
                </a:lnTo>
                <a:cubicBezTo>
                  <a:pt x="1326753" y="476198"/>
                  <a:pt x="1330733" y="489317"/>
                  <a:pt x="1334713" y="503747"/>
                </a:cubicBezTo>
                <a:cubicBezTo>
                  <a:pt x="1334713" y="503747"/>
                  <a:pt x="1334713" y="503747"/>
                  <a:pt x="22604" y="503747"/>
                </a:cubicBezTo>
                <a:cubicBezTo>
                  <a:pt x="25257" y="489317"/>
                  <a:pt x="30564" y="476198"/>
                  <a:pt x="34544" y="461768"/>
                </a:cubicBezTo>
                <a:close/>
                <a:moveTo>
                  <a:pt x="60308" y="395033"/>
                </a:moveTo>
                <a:lnTo>
                  <a:pt x="1294604" y="395033"/>
                </a:lnTo>
                <a:cubicBezTo>
                  <a:pt x="1301240" y="408487"/>
                  <a:pt x="1307876" y="423288"/>
                  <a:pt x="1313185" y="438088"/>
                </a:cubicBezTo>
                <a:cubicBezTo>
                  <a:pt x="1313185" y="438088"/>
                  <a:pt x="1313185" y="438088"/>
                  <a:pt x="43055" y="438088"/>
                </a:cubicBezTo>
                <a:cubicBezTo>
                  <a:pt x="48364" y="423288"/>
                  <a:pt x="53672" y="408487"/>
                  <a:pt x="60308" y="395033"/>
                </a:cubicBezTo>
                <a:close/>
                <a:moveTo>
                  <a:pt x="97072" y="327221"/>
                </a:moveTo>
                <a:lnTo>
                  <a:pt x="1260494" y="327221"/>
                </a:lnTo>
                <a:cubicBezTo>
                  <a:pt x="1268454" y="342021"/>
                  <a:pt x="1276413" y="355476"/>
                  <a:pt x="1283046" y="370276"/>
                </a:cubicBezTo>
                <a:cubicBezTo>
                  <a:pt x="1283046" y="370276"/>
                  <a:pt x="1283046" y="370276"/>
                  <a:pt x="73193" y="370276"/>
                </a:cubicBezTo>
                <a:cubicBezTo>
                  <a:pt x="81153" y="355476"/>
                  <a:pt x="89112" y="342021"/>
                  <a:pt x="97072" y="327221"/>
                </a:cubicBezTo>
                <a:close/>
                <a:moveTo>
                  <a:pt x="143523" y="261561"/>
                </a:moveTo>
                <a:lnTo>
                  <a:pt x="1213793" y="261561"/>
                </a:lnTo>
                <a:cubicBezTo>
                  <a:pt x="1224403" y="274680"/>
                  <a:pt x="1235013" y="289110"/>
                  <a:pt x="1244297" y="303540"/>
                </a:cubicBezTo>
                <a:cubicBezTo>
                  <a:pt x="1244297" y="303540"/>
                  <a:pt x="1244297" y="303540"/>
                  <a:pt x="113020" y="303540"/>
                </a:cubicBezTo>
                <a:cubicBezTo>
                  <a:pt x="122303" y="289110"/>
                  <a:pt x="132913" y="274680"/>
                  <a:pt x="143523" y="261561"/>
                </a:cubicBezTo>
                <a:close/>
                <a:moveTo>
                  <a:pt x="202347" y="194825"/>
                </a:moveTo>
                <a:cubicBezTo>
                  <a:pt x="202347" y="194825"/>
                  <a:pt x="202347" y="194825"/>
                  <a:pt x="1153893" y="194825"/>
                </a:cubicBezTo>
                <a:cubicBezTo>
                  <a:pt x="1167165" y="208019"/>
                  <a:pt x="1180436" y="221214"/>
                  <a:pt x="1193707" y="235728"/>
                </a:cubicBezTo>
                <a:cubicBezTo>
                  <a:pt x="1193707" y="235728"/>
                  <a:pt x="1193707" y="235728"/>
                  <a:pt x="162533" y="235728"/>
                </a:cubicBezTo>
                <a:cubicBezTo>
                  <a:pt x="174478" y="221214"/>
                  <a:pt x="187749" y="208019"/>
                  <a:pt x="202347" y="194825"/>
                </a:cubicBezTo>
                <a:close/>
                <a:moveTo>
                  <a:pt x="281045" y="127014"/>
                </a:moveTo>
                <a:lnTo>
                  <a:pt x="1074944" y="127014"/>
                </a:lnTo>
                <a:cubicBezTo>
                  <a:pt x="1093530" y="140469"/>
                  <a:pt x="1110789" y="155269"/>
                  <a:pt x="1128047" y="170069"/>
                </a:cubicBezTo>
                <a:cubicBezTo>
                  <a:pt x="1128047" y="170069"/>
                  <a:pt x="1128047" y="170069"/>
                  <a:pt x="229269" y="170069"/>
                </a:cubicBezTo>
                <a:cubicBezTo>
                  <a:pt x="245200" y="155269"/>
                  <a:pt x="263786" y="140469"/>
                  <a:pt x="281045" y="127014"/>
                </a:cubicBezTo>
                <a:close/>
                <a:moveTo>
                  <a:pt x="396878" y="61354"/>
                </a:moveTo>
                <a:lnTo>
                  <a:pt x="959362" y="61354"/>
                </a:lnTo>
                <a:cubicBezTo>
                  <a:pt x="987220" y="73229"/>
                  <a:pt x="1012426" y="86423"/>
                  <a:pt x="1037631" y="102257"/>
                </a:cubicBezTo>
                <a:cubicBezTo>
                  <a:pt x="1037631" y="102257"/>
                  <a:pt x="1037631" y="102257"/>
                  <a:pt x="318608" y="102257"/>
                </a:cubicBezTo>
                <a:cubicBezTo>
                  <a:pt x="343814" y="86423"/>
                  <a:pt x="370346" y="73229"/>
                  <a:pt x="396878" y="61354"/>
                </a:cubicBezTo>
                <a:close/>
                <a:moveTo>
                  <a:pt x="677581" y="0"/>
                </a:moveTo>
                <a:cubicBezTo>
                  <a:pt x="754578" y="0"/>
                  <a:pt x="827593" y="11841"/>
                  <a:pt x="896625" y="35521"/>
                </a:cubicBezTo>
                <a:cubicBezTo>
                  <a:pt x="896625" y="35521"/>
                  <a:pt x="896625" y="35521"/>
                  <a:pt x="458538" y="35521"/>
                </a:cubicBezTo>
                <a:cubicBezTo>
                  <a:pt x="527570" y="11841"/>
                  <a:pt x="601912" y="0"/>
                  <a:pt x="677581" y="0"/>
                </a:cubicBezTo>
                <a:close/>
              </a:path>
            </a:pathLst>
          </a:custGeom>
          <a:gradFill flip="none" rotWithShape="1">
            <a:gsLst>
              <a:gs pos="0">
                <a:srgbClr val="6DAECC">
                  <a:alpha val="34000"/>
                </a:srgbClr>
              </a:gs>
              <a:gs pos="76000">
                <a:srgbClr val="6DAECC">
                  <a:alpha val="3000"/>
                </a:srgbClr>
              </a:gs>
              <a:gs pos="100000">
                <a:srgbClr val="6DAECC">
                  <a:alpha val="3000"/>
                </a:srgbClr>
              </a:gs>
            </a:gsLst>
            <a:lin ang="0" scaled="1"/>
          </a:gradFill>
        </p:spPr>
      </p:sp>
      <p:sp>
        <p:nvSpPr>
          <p:cNvPr id="3" name="Text 1"/>
          <p:cNvSpPr/>
          <p:nvPr/>
        </p:nvSpPr>
        <p:spPr>
          <a:xfrm rot="1800000">
            <a:off x="367916" y="1062304"/>
            <a:ext cx="1357317" cy="1357318"/>
          </a:xfrm>
          <a:prstGeom prst="rect">
            <a:avLst/>
          </a:prstGeom>
          <a:noFill/>
        </p:spPr>
        <p:txBody>
          <a:bodyPr wrap="square" lIns="45720" tIns="91440" rIns="91440" bIns="45720" rtlCol="0" anchor="t"/>
          <a:lstStyle/>
          <a:p>
            <a:pPr marL="0" indent="0">
              <a:lnSpc>
                <a:spcPct val="100000"/>
              </a:lnSpc>
              <a:buNone/>
            </a:pPr>
            <a:endParaRPr lang="en-US" sz="1600" dirty="0"/>
          </a:p>
        </p:txBody>
      </p:sp>
      <p:sp>
        <p:nvSpPr>
          <p:cNvPr id="4" name="Shape 2"/>
          <p:cNvSpPr/>
          <p:nvPr/>
        </p:nvSpPr>
        <p:spPr>
          <a:xfrm>
            <a:off x="5593715" y="0"/>
            <a:ext cx="6598285" cy="6853555"/>
          </a:xfrm>
          <a:custGeom>
            <a:avLst/>
            <a:gdLst/>
            <a:ahLst/>
            <a:cxnLst/>
            <a:rect l="l" t="t" r="r" b="b"/>
            <a:pathLst>
              <a:path w="6598285" h="6853555">
                <a:moveTo>
                  <a:pt x="1058425" y="0"/>
                </a:moveTo>
                <a:lnTo>
                  <a:pt x="6598285" y="0"/>
                </a:lnTo>
                <a:lnTo>
                  <a:pt x="6598285" y="6853555"/>
                </a:lnTo>
                <a:lnTo>
                  <a:pt x="1136835" y="6853555"/>
                </a:lnTo>
                <a:lnTo>
                  <a:pt x="1008283" y="6678901"/>
                </a:lnTo>
                <a:cubicBezTo>
                  <a:pt x="378388" y="5780658"/>
                  <a:pt x="0" y="4629089"/>
                  <a:pt x="0" y="3373514"/>
                </a:cubicBezTo>
                <a:cubicBezTo>
                  <a:pt x="0" y="2117938"/>
                  <a:pt x="378387" y="966368"/>
                  <a:pt x="1008281" y="68125"/>
                </a:cubicBezTo>
                <a:close/>
              </a:path>
            </a:pathLst>
          </a:custGeom>
          <a:solidFill>
            <a:srgbClr val="6DAECC"/>
          </a:solidFill>
        </p:spPr>
      </p:sp>
      <p:sp>
        <p:nvSpPr>
          <p:cNvPr id="5" name="Text 3"/>
          <p:cNvSpPr/>
          <p:nvPr/>
        </p:nvSpPr>
        <p:spPr>
          <a:xfrm>
            <a:off x="5593715" y="0"/>
            <a:ext cx="6598285" cy="6853555"/>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6" name="Shape 4"/>
          <p:cNvSpPr/>
          <p:nvPr/>
        </p:nvSpPr>
        <p:spPr>
          <a:xfrm>
            <a:off x="732155" y="1543050"/>
            <a:ext cx="10728325" cy="4410075"/>
          </a:xfrm>
          <a:prstGeom prst="roundRect">
            <a:avLst>
              <a:gd name="adj" fmla="val 0"/>
            </a:avLst>
          </a:prstGeom>
          <a:solidFill>
            <a:srgbClr val="FFFFFF"/>
          </a:solidFill>
          <a:ln w="19050">
            <a:solidFill>
              <a:srgbClr val="D9D9D9"/>
            </a:solidFill>
            <a:prstDash val="solid"/>
          </a:ln>
          <a:effectLst>
            <a:outerShdw blurRad="266700" dist="76200" dir="2700000" algn="bl" rotWithShape="0">
              <a:srgbClr val="017ED5">
                <a:alpha val="40000"/>
              </a:srgbClr>
            </a:outerShdw>
          </a:effectLst>
        </p:spPr>
      </p:sp>
      <p:sp>
        <p:nvSpPr>
          <p:cNvPr id="7" name="Text 5"/>
          <p:cNvSpPr/>
          <p:nvPr/>
        </p:nvSpPr>
        <p:spPr>
          <a:xfrm>
            <a:off x="732155" y="1543050"/>
            <a:ext cx="10728325" cy="4410075"/>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8" name="Shape 6"/>
          <p:cNvSpPr/>
          <p:nvPr/>
        </p:nvSpPr>
        <p:spPr>
          <a:xfrm>
            <a:off x="1043305" y="4949190"/>
            <a:ext cx="631190" cy="626745"/>
          </a:xfrm>
          <a:prstGeom prst="ellipse">
            <a:avLst/>
          </a:prstGeom>
          <a:solidFill>
            <a:srgbClr val="017ED5">
              <a:alpha val="5098"/>
            </a:srgbClr>
          </a:solidFill>
        </p:spPr>
      </p:sp>
      <p:sp>
        <p:nvSpPr>
          <p:cNvPr id="9" name="Text 7"/>
          <p:cNvSpPr/>
          <p:nvPr/>
        </p:nvSpPr>
        <p:spPr>
          <a:xfrm>
            <a:off x="1043305" y="4949190"/>
            <a:ext cx="631190" cy="626745"/>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10" name="Shape 8"/>
          <p:cNvSpPr/>
          <p:nvPr/>
        </p:nvSpPr>
        <p:spPr>
          <a:xfrm>
            <a:off x="1123897" y="5029214"/>
            <a:ext cx="470007" cy="466697"/>
          </a:xfrm>
          <a:prstGeom prst="ellipse">
            <a:avLst/>
          </a:prstGeom>
          <a:solidFill>
            <a:srgbClr val="6DAECC">
              <a:alpha val="18039"/>
            </a:srgbClr>
          </a:solidFill>
        </p:spPr>
      </p:sp>
      <p:sp>
        <p:nvSpPr>
          <p:cNvPr id="11" name="Text 9"/>
          <p:cNvSpPr/>
          <p:nvPr/>
        </p:nvSpPr>
        <p:spPr>
          <a:xfrm>
            <a:off x="1123897" y="5029214"/>
            <a:ext cx="470007" cy="466697"/>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12" name="Shape 10"/>
          <p:cNvSpPr/>
          <p:nvPr/>
        </p:nvSpPr>
        <p:spPr>
          <a:xfrm>
            <a:off x="1198996" y="5103784"/>
            <a:ext cx="319808" cy="317556"/>
          </a:xfrm>
          <a:prstGeom prst="ellipse">
            <a:avLst/>
          </a:prstGeom>
          <a:solidFill>
            <a:srgbClr val="FFFFFF"/>
          </a:solidFill>
          <a:effectLst>
            <a:outerShdw blurRad="63500" dist="63500" dir="2700000" algn="bl" rotWithShape="0">
              <a:srgbClr val="017ED5">
                <a:alpha val="40000"/>
              </a:srgbClr>
            </a:outerShdw>
          </a:effectLst>
        </p:spPr>
      </p:sp>
      <p:sp>
        <p:nvSpPr>
          <p:cNvPr id="13" name="Text 11"/>
          <p:cNvSpPr/>
          <p:nvPr/>
        </p:nvSpPr>
        <p:spPr>
          <a:xfrm>
            <a:off x="1198996" y="5103784"/>
            <a:ext cx="319808" cy="317556"/>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14" name="Shape 12"/>
          <p:cNvSpPr/>
          <p:nvPr/>
        </p:nvSpPr>
        <p:spPr>
          <a:xfrm flipH="1">
            <a:off x="1852930" y="5029200"/>
            <a:ext cx="185309" cy="280670"/>
          </a:xfrm>
          <a:custGeom>
            <a:avLst/>
            <a:gdLst/>
            <a:ahLst/>
            <a:cxnLst/>
            <a:rect l="l" t="t" r="r" b="b"/>
            <a:pathLst>
              <a:path w="185309" h="280670">
                <a:moveTo>
                  <a:pt x="151177" y="212934"/>
                </a:moveTo>
                <a:cubicBezTo>
                  <a:pt x="170027" y="212934"/>
                  <a:pt x="185309" y="228097"/>
                  <a:pt x="185309" y="246802"/>
                </a:cubicBezTo>
                <a:cubicBezTo>
                  <a:pt x="185309" y="265507"/>
                  <a:pt x="170027" y="280670"/>
                  <a:pt x="151177" y="280670"/>
                </a:cubicBezTo>
                <a:cubicBezTo>
                  <a:pt x="132327" y="280670"/>
                  <a:pt x="117045" y="265507"/>
                  <a:pt x="117045" y="246802"/>
                </a:cubicBezTo>
                <a:cubicBezTo>
                  <a:pt x="117045" y="228097"/>
                  <a:pt x="132327" y="212934"/>
                  <a:pt x="151177" y="212934"/>
                </a:cubicBezTo>
                <a:close/>
                <a:moveTo>
                  <a:pt x="92621" y="159692"/>
                </a:moveTo>
                <a:cubicBezTo>
                  <a:pt x="111481" y="159692"/>
                  <a:pt x="126769" y="174855"/>
                  <a:pt x="126769" y="193560"/>
                </a:cubicBezTo>
                <a:cubicBezTo>
                  <a:pt x="126769" y="212265"/>
                  <a:pt x="111481" y="227428"/>
                  <a:pt x="92621" y="227428"/>
                </a:cubicBezTo>
                <a:cubicBezTo>
                  <a:pt x="73762" y="227428"/>
                  <a:pt x="58473" y="212265"/>
                  <a:pt x="58473" y="193560"/>
                </a:cubicBezTo>
                <a:cubicBezTo>
                  <a:pt x="58473" y="174855"/>
                  <a:pt x="73762" y="159692"/>
                  <a:pt x="92621" y="159692"/>
                </a:cubicBezTo>
                <a:close/>
                <a:moveTo>
                  <a:pt x="34132" y="106451"/>
                </a:moveTo>
                <a:cubicBezTo>
                  <a:pt x="52982" y="106451"/>
                  <a:pt x="68263" y="121614"/>
                  <a:pt x="68263" y="140319"/>
                </a:cubicBezTo>
                <a:cubicBezTo>
                  <a:pt x="68263" y="159023"/>
                  <a:pt x="52982" y="174186"/>
                  <a:pt x="34132" y="174186"/>
                </a:cubicBezTo>
                <a:cubicBezTo>
                  <a:pt x="15281" y="174186"/>
                  <a:pt x="0" y="159023"/>
                  <a:pt x="0" y="140319"/>
                </a:cubicBezTo>
                <a:cubicBezTo>
                  <a:pt x="0" y="121614"/>
                  <a:pt x="15281" y="106451"/>
                  <a:pt x="34132" y="106451"/>
                </a:cubicBezTo>
                <a:close/>
                <a:moveTo>
                  <a:pt x="92621" y="53242"/>
                </a:moveTo>
                <a:cubicBezTo>
                  <a:pt x="111481" y="53242"/>
                  <a:pt x="126769" y="68412"/>
                  <a:pt x="126769" y="87126"/>
                </a:cubicBezTo>
                <a:cubicBezTo>
                  <a:pt x="126769" y="105839"/>
                  <a:pt x="111481" y="121010"/>
                  <a:pt x="92621" y="121010"/>
                </a:cubicBezTo>
                <a:cubicBezTo>
                  <a:pt x="73762" y="121010"/>
                  <a:pt x="58473" y="105839"/>
                  <a:pt x="58473" y="87126"/>
                </a:cubicBezTo>
                <a:cubicBezTo>
                  <a:pt x="58473" y="68412"/>
                  <a:pt x="73762" y="53242"/>
                  <a:pt x="92621" y="53242"/>
                </a:cubicBezTo>
                <a:close/>
                <a:moveTo>
                  <a:pt x="151177" y="0"/>
                </a:moveTo>
                <a:cubicBezTo>
                  <a:pt x="170027" y="0"/>
                  <a:pt x="185309" y="15171"/>
                  <a:pt x="185309" y="33884"/>
                </a:cubicBezTo>
                <a:cubicBezTo>
                  <a:pt x="185309" y="52598"/>
                  <a:pt x="170027" y="67768"/>
                  <a:pt x="151177" y="67768"/>
                </a:cubicBezTo>
                <a:cubicBezTo>
                  <a:pt x="132327" y="67768"/>
                  <a:pt x="117045" y="52598"/>
                  <a:pt x="117045" y="33884"/>
                </a:cubicBezTo>
                <a:cubicBezTo>
                  <a:pt x="117045" y="15171"/>
                  <a:pt x="132327" y="0"/>
                  <a:pt x="151177" y="0"/>
                </a:cubicBezTo>
                <a:close/>
              </a:path>
            </a:pathLst>
          </a:custGeom>
          <a:gradFill flip="none" rotWithShape="1">
            <a:gsLst>
              <a:gs pos="0">
                <a:srgbClr val="3D8AAE"/>
              </a:gs>
              <a:gs pos="100000">
                <a:srgbClr val="255A79"/>
              </a:gs>
            </a:gsLst>
            <a:lin ang="0" scaled="1"/>
          </a:gradFill>
        </p:spPr>
      </p:sp>
      <p:sp>
        <p:nvSpPr>
          <p:cNvPr id="15" name="Text 13"/>
          <p:cNvSpPr/>
          <p:nvPr/>
        </p:nvSpPr>
        <p:spPr>
          <a:xfrm>
            <a:off x="1852930" y="5029200"/>
            <a:ext cx="185309" cy="280670"/>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16" name="Shape 14"/>
          <p:cNvSpPr/>
          <p:nvPr/>
        </p:nvSpPr>
        <p:spPr>
          <a:xfrm flipH="1">
            <a:off x="2050522" y="5029200"/>
            <a:ext cx="185309" cy="280670"/>
          </a:xfrm>
          <a:custGeom>
            <a:avLst/>
            <a:gdLst/>
            <a:ahLst/>
            <a:cxnLst/>
            <a:rect l="l" t="t" r="r" b="b"/>
            <a:pathLst>
              <a:path w="185309" h="280670">
                <a:moveTo>
                  <a:pt x="151177" y="212934"/>
                </a:moveTo>
                <a:cubicBezTo>
                  <a:pt x="170027" y="212934"/>
                  <a:pt x="185309" y="228097"/>
                  <a:pt x="185309" y="246802"/>
                </a:cubicBezTo>
                <a:cubicBezTo>
                  <a:pt x="185309" y="265507"/>
                  <a:pt x="170027" y="280670"/>
                  <a:pt x="151177" y="280670"/>
                </a:cubicBezTo>
                <a:cubicBezTo>
                  <a:pt x="132327" y="280670"/>
                  <a:pt x="117045" y="265507"/>
                  <a:pt x="117045" y="246802"/>
                </a:cubicBezTo>
                <a:cubicBezTo>
                  <a:pt x="117045" y="228097"/>
                  <a:pt x="132327" y="212934"/>
                  <a:pt x="151177" y="212934"/>
                </a:cubicBezTo>
                <a:close/>
                <a:moveTo>
                  <a:pt x="92621" y="159692"/>
                </a:moveTo>
                <a:cubicBezTo>
                  <a:pt x="111481" y="159692"/>
                  <a:pt x="126769" y="174855"/>
                  <a:pt x="126769" y="193560"/>
                </a:cubicBezTo>
                <a:cubicBezTo>
                  <a:pt x="126769" y="212265"/>
                  <a:pt x="111481" y="227428"/>
                  <a:pt x="92621" y="227428"/>
                </a:cubicBezTo>
                <a:cubicBezTo>
                  <a:pt x="73762" y="227428"/>
                  <a:pt x="58473" y="212265"/>
                  <a:pt x="58473" y="193560"/>
                </a:cubicBezTo>
                <a:cubicBezTo>
                  <a:pt x="58473" y="174855"/>
                  <a:pt x="73762" y="159692"/>
                  <a:pt x="92621" y="159692"/>
                </a:cubicBezTo>
                <a:close/>
                <a:moveTo>
                  <a:pt x="34132" y="106451"/>
                </a:moveTo>
                <a:cubicBezTo>
                  <a:pt x="52982" y="106451"/>
                  <a:pt x="68263" y="121614"/>
                  <a:pt x="68263" y="140319"/>
                </a:cubicBezTo>
                <a:cubicBezTo>
                  <a:pt x="68263" y="159023"/>
                  <a:pt x="52982" y="174186"/>
                  <a:pt x="34132" y="174186"/>
                </a:cubicBezTo>
                <a:cubicBezTo>
                  <a:pt x="15281" y="174186"/>
                  <a:pt x="0" y="159023"/>
                  <a:pt x="0" y="140319"/>
                </a:cubicBezTo>
                <a:cubicBezTo>
                  <a:pt x="0" y="121614"/>
                  <a:pt x="15281" y="106451"/>
                  <a:pt x="34132" y="106451"/>
                </a:cubicBezTo>
                <a:close/>
                <a:moveTo>
                  <a:pt x="92621" y="53242"/>
                </a:moveTo>
                <a:cubicBezTo>
                  <a:pt x="111481" y="53242"/>
                  <a:pt x="126769" y="68412"/>
                  <a:pt x="126769" y="87126"/>
                </a:cubicBezTo>
                <a:cubicBezTo>
                  <a:pt x="126769" y="105839"/>
                  <a:pt x="111481" y="121010"/>
                  <a:pt x="92621" y="121010"/>
                </a:cubicBezTo>
                <a:cubicBezTo>
                  <a:pt x="73762" y="121010"/>
                  <a:pt x="58473" y="105839"/>
                  <a:pt x="58473" y="87126"/>
                </a:cubicBezTo>
                <a:cubicBezTo>
                  <a:pt x="58473" y="68412"/>
                  <a:pt x="73762" y="53242"/>
                  <a:pt x="92621" y="53242"/>
                </a:cubicBezTo>
                <a:close/>
                <a:moveTo>
                  <a:pt x="151177" y="0"/>
                </a:moveTo>
                <a:cubicBezTo>
                  <a:pt x="170027" y="0"/>
                  <a:pt x="185309" y="15171"/>
                  <a:pt x="185309" y="33884"/>
                </a:cubicBezTo>
                <a:cubicBezTo>
                  <a:pt x="185309" y="52598"/>
                  <a:pt x="170027" y="67768"/>
                  <a:pt x="151177" y="67768"/>
                </a:cubicBezTo>
                <a:cubicBezTo>
                  <a:pt x="132327" y="67768"/>
                  <a:pt x="117045" y="52598"/>
                  <a:pt x="117045" y="33884"/>
                </a:cubicBezTo>
                <a:cubicBezTo>
                  <a:pt x="117045" y="15171"/>
                  <a:pt x="132327" y="0"/>
                  <a:pt x="151177" y="0"/>
                </a:cubicBezTo>
                <a:close/>
              </a:path>
            </a:pathLst>
          </a:custGeom>
          <a:gradFill flip="none" rotWithShape="1">
            <a:gsLst>
              <a:gs pos="0">
                <a:srgbClr val="3D8AAE"/>
              </a:gs>
              <a:gs pos="100000">
                <a:srgbClr val="255A79"/>
              </a:gs>
            </a:gsLst>
            <a:lin ang="0" scaled="1"/>
          </a:gradFill>
        </p:spPr>
      </p:sp>
      <p:sp>
        <p:nvSpPr>
          <p:cNvPr id="17" name="Text 15"/>
          <p:cNvSpPr/>
          <p:nvPr/>
        </p:nvSpPr>
        <p:spPr>
          <a:xfrm>
            <a:off x="2050522" y="5029200"/>
            <a:ext cx="185309" cy="280670"/>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18" name="Shape 16"/>
          <p:cNvSpPr/>
          <p:nvPr/>
        </p:nvSpPr>
        <p:spPr>
          <a:xfrm flipH="1">
            <a:off x="2248114" y="5029200"/>
            <a:ext cx="185309" cy="280670"/>
          </a:xfrm>
          <a:custGeom>
            <a:avLst/>
            <a:gdLst/>
            <a:ahLst/>
            <a:cxnLst/>
            <a:rect l="l" t="t" r="r" b="b"/>
            <a:pathLst>
              <a:path w="185309" h="280670">
                <a:moveTo>
                  <a:pt x="151177" y="212934"/>
                </a:moveTo>
                <a:cubicBezTo>
                  <a:pt x="170027" y="212934"/>
                  <a:pt x="185309" y="228097"/>
                  <a:pt x="185309" y="246802"/>
                </a:cubicBezTo>
                <a:cubicBezTo>
                  <a:pt x="185309" y="265507"/>
                  <a:pt x="170027" y="280670"/>
                  <a:pt x="151177" y="280670"/>
                </a:cubicBezTo>
                <a:cubicBezTo>
                  <a:pt x="132327" y="280670"/>
                  <a:pt x="117045" y="265507"/>
                  <a:pt x="117045" y="246802"/>
                </a:cubicBezTo>
                <a:cubicBezTo>
                  <a:pt x="117045" y="228097"/>
                  <a:pt x="132327" y="212934"/>
                  <a:pt x="151177" y="212934"/>
                </a:cubicBezTo>
                <a:close/>
                <a:moveTo>
                  <a:pt x="92621" y="159692"/>
                </a:moveTo>
                <a:cubicBezTo>
                  <a:pt x="111481" y="159692"/>
                  <a:pt x="126769" y="174855"/>
                  <a:pt x="126769" y="193560"/>
                </a:cubicBezTo>
                <a:cubicBezTo>
                  <a:pt x="126769" y="212265"/>
                  <a:pt x="111481" y="227428"/>
                  <a:pt x="92621" y="227428"/>
                </a:cubicBezTo>
                <a:cubicBezTo>
                  <a:pt x="73762" y="227428"/>
                  <a:pt x="58473" y="212265"/>
                  <a:pt x="58473" y="193560"/>
                </a:cubicBezTo>
                <a:cubicBezTo>
                  <a:pt x="58473" y="174855"/>
                  <a:pt x="73762" y="159692"/>
                  <a:pt x="92621" y="159692"/>
                </a:cubicBezTo>
                <a:close/>
                <a:moveTo>
                  <a:pt x="34132" y="106451"/>
                </a:moveTo>
                <a:cubicBezTo>
                  <a:pt x="52982" y="106451"/>
                  <a:pt x="68263" y="121614"/>
                  <a:pt x="68263" y="140319"/>
                </a:cubicBezTo>
                <a:cubicBezTo>
                  <a:pt x="68263" y="159023"/>
                  <a:pt x="52982" y="174186"/>
                  <a:pt x="34132" y="174186"/>
                </a:cubicBezTo>
                <a:cubicBezTo>
                  <a:pt x="15281" y="174186"/>
                  <a:pt x="0" y="159023"/>
                  <a:pt x="0" y="140319"/>
                </a:cubicBezTo>
                <a:cubicBezTo>
                  <a:pt x="0" y="121614"/>
                  <a:pt x="15281" y="106451"/>
                  <a:pt x="34132" y="106451"/>
                </a:cubicBezTo>
                <a:close/>
                <a:moveTo>
                  <a:pt x="92621" y="53242"/>
                </a:moveTo>
                <a:cubicBezTo>
                  <a:pt x="111481" y="53242"/>
                  <a:pt x="126769" y="68412"/>
                  <a:pt x="126769" y="87126"/>
                </a:cubicBezTo>
                <a:cubicBezTo>
                  <a:pt x="126769" y="105839"/>
                  <a:pt x="111481" y="121010"/>
                  <a:pt x="92621" y="121010"/>
                </a:cubicBezTo>
                <a:cubicBezTo>
                  <a:pt x="73762" y="121010"/>
                  <a:pt x="58473" y="105839"/>
                  <a:pt x="58473" y="87126"/>
                </a:cubicBezTo>
                <a:cubicBezTo>
                  <a:pt x="58473" y="68412"/>
                  <a:pt x="73762" y="53242"/>
                  <a:pt x="92621" y="53242"/>
                </a:cubicBezTo>
                <a:close/>
                <a:moveTo>
                  <a:pt x="151177" y="0"/>
                </a:moveTo>
                <a:cubicBezTo>
                  <a:pt x="170027" y="0"/>
                  <a:pt x="185309" y="15171"/>
                  <a:pt x="185309" y="33884"/>
                </a:cubicBezTo>
                <a:cubicBezTo>
                  <a:pt x="185309" y="52598"/>
                  <a:pt x="170027" y="67768"/>
                  <a:pt x="151177" y="67768"/>
                </a:cubicBezTo>
                <a:cubicBezTo>
                  <a:pt x="132327" y="67768"/>
                  <a:pt x="117045" y="52598"/>
                  <a:pt x="117045" y="33884"/>
                </a:cubicBezTo>
                <a:cubicBezTo>
                  <a:pt x="117045" y="15171"/>
                  <a:pt x="132327" y="0"/>
                  <a:pt x="151177" y="0"/>
                </a:cubicBezTo>
                <a:close/>
              </a:path>
            </a:pathLst>
          </a:custGeom>
          <a:gradFill flip="none" rotWithShape="1">
            <a:gsLst>
              <a:gs pos="0">
                <a:srgbClr val="3D8AAE"/>
              </a:gs>
              <a:gs pos="100000">
                <a:srgbClr val="255A79"/>
              </a:gs>
            </a:gsLst>
            <a:lin ang="0" scaled="1"/>
          </a:gradFill>
        </p:spPr>
      </p:sp>
      <p:sp>
        <p:nvSpPr>
          <p:cNvPr id="19" name="Text 17"/>
          <p:cNvSpPr/>
          <p:nvPr/>
        </p:nvSpPr>
        <p:spPr>
          <a:xfrm>
            <a:off x="2248114" y="5029200"/>
            <a:ext cx="185309" cy="280670"/>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20" name="Shape 18"/>
          <p:cNvSpPr/>
          <p:nvPr/>
        </p:nvSpPr>
        <p:spPr>
          <a:xfrm flipH="1">
            <a:off x="2445706" y="5029200"/>
            <a:ext cx="185309" cy="280670"/>
          </a:xfrm>
          <a:custGeom>
            <a:avLst/>
            <a:gdLst/>
            <a:ahLst/>
            <a:cxnLst/>
            <a:rect l="l" t="t" r="r" b="b"/>
            <a:pathLst>
              <a:path w="185309" h="280670">
                <a:moveTo>
                  <a:pt x="151177" y="212934"/>
                </a:moveTo>
                <a:cubicBezTo>
                  <a:pt x="170027" y="212934"/>
                  <a:pt x="185309" y="228097"/>
                  <a:pt x="185309" y="246802"/>
                </a:cubicBezTo>
                <a:cubicBezTo>
                  <a:pt x="185309" y="265507"/>
                  <a:pt x="170027" y="280670"/>
                  <a:pt x="151177" y="280670"/>
                </a:cubicBezTo>
                <a:cubicBezTo>
                  <a:pt x="132327" y="280670"/>
                  <a:pt x="117045" y="265507"/>
                  <a:pt x="117045" y="246802"/>
                </a:cubicBezTo>
                <a:cubicBezTo>
                  <a:pt x="117045" y="228097"/>
                  <a:pt x="132327" y="212934"/>
                  <a:pt x="151177" y="212934"/>
                </a:cubicBezTo>
                <a:close/>
                <a:moveTo>
                  <a:pt x="92621" y="159692"/>
                </a:moveTo>
                <a:cubicBezTo>
                  <a:pt x="111481" y="159692"/>
                  <a:pt x="126769" y="174855"/>
                  <a:pt x="126769" y="193560"/>
                </a:cubicBezTo>
                <a:cubicBezTo>
                  <a:pt x="126769" y="212265"/>
                  <a:pt x="111481" y="227428"/>
                  <a:pt x="92621" y="227428"/>
                </a:cubicBezTo>
                <a:cubicBezTo>
                  <a:pt x="73762" y="227428"/>
                  <a:pt x="58473" y="212265"/>
                  <a:pt x="58473" y="193560"/>
                </a:cubicBezTo>
                <a:cubicBezTo>
                  <a:pt x="58473" y="174855"/>
                  <a:pt x="73762" y="159692"/>
                  <a:pt x="92621" y="159692"/>
                </a:cubicBezTo>
                <a:close/>
                <a:moveTo>
                  <a:pt x="34132" y="106451"/>
                </a:moveTo>
                <a:cubicBezTo>
                  <a:pt x="52982" y="106451"/>
                  <a:pt x="68263" y="121614"/>
                  <a:pt x="68263" y="140319"/>
                </a:cubicBezTo>
                <a:cubicBezTo>
                  <a:pt x="68263" y="159023"/>
                  <a:pt x="52982" y="174186"/>
                  <a:pt x="34132" y="174186"/>
                </a:cubicBezTo>
                <a:cubicBezTo>
                  <a:pt x="15281" y="174186"/>
                  <a:pt x="0" y="159023"/>
                  <a:pt x="0" y="140319"/>
                </a:cubicBezTo>
                <a:cubicBezTo>
                  <a:pt x="0" y="121614"/>
                  <a:pt x="15281" y="106451"/>
                  <a:pt x="34132" y="106451"/>
                </a:cubicBezTo>
                <a:close/>
                <a:moveTo>
                  <a:pt x="92621" y="53242"/>
                </a:moveTo>
                <a:cubicBezTo>
                  <a:pt x="111481" y="53242"/>
                  <a:pt x="126769" y="68412"/>
                  <a:pt x="126769" y="87126"/>
                </a:cubicBezTo>
                <a:cubicBezTo>
                  <a:pt x="126769" y="105839"/>
                  <a:pt x="111481" y="121010"/>
                  <a:pt x="92621" y="121010"/>
                </a:cubicBezTo>
                <a:cubicBezTo>
                  <a:pt x="73762" y="121010"/>
                  <a:pt x="58473" y="105839"/>
                  <a:pt x="58473" y="87126"/>
                </a:cubicBezTo>
                <a:cubicBezTo>
                  <a:pt x="58473" y="68412"/>
                  <a:pt x="73762" y="53242"/>
                  <a:pt x="92621" y="53242"/>
                </a:cubicBezTo>
                <a:close/>
                <a:moveTo>
                  <a:pt x="151177" y="0"/>
                </a:moveTo>
                <a:cubicBezTo>
                  <a:pt x="170027" y="0"/>
                  <a:pt x="185309" y="15171"/>
                  <a:pt x="185309" y="33884"/>
                </a:cubicBezTo>
                <a:cubicBezTo>
                  <a:pt x="185309" y="52598"/>
                  <a:pt x="170027" y="67768"/>
                  <a:pt x="151177" y="67768"/>
                </a:cubicBezTo>
                <a:cubicBezTo>
                  <a:pt x="132327" y="67768"/>
                  <a:pt x="117045" y="52598"/>
                  <a:pt x="117045" y="33884"/>
                </a:cubicBezTo>
                <a:cubicBezTo>
                  <a:pt x="117045" y="15171"/>
                  <a:pt x="132327" y="0"/>
                  <a:pt x="151177" y="0"/>
                </a:cubicBezTo>
                <a:close/>
              </a:path>
            </a:pathLst>
          </a:custGeom>
          <a:gradFill flip="none" rotWithShape="1">
            <a:gsLst>
              <a:gs pos="0">
                <a:srgbClr val="3D8AAE"/>
              </a:gs>
              <a:gs pos="100000">
                <a:srgbClr val="255A79"/>
              </a:gs>
            </a:gsLst>
            <a:lin ang="0" scaled="1"/>
          </a:gradFill>
        </p:spPr>
      </p:sp>
      <p:sp>
        <p:nvSpPr>
          <p:cNvPr id="21" name="Text 19"/>
          <p:cNvSpPr/>
          <p:nvPr/>
        </p:nvSpPr>
        <p:spPr>
          <a:xfrm>
            <a:off x="2445706" y="5029200"/>
            <a:ext cx="185309" cy="280670"/>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22" name="Shape 20"/>
          <p:cNvSpPr/>
          <p:nvPr/>
        </p:nvSpPr>
        <p:spPr>
          <a:xfrm flipH="1">
            <a:off x="2643298" y="5029200"/>
            <a:ext cx="185309" cy="280670"/>
          </a:xfrm>
          <a:custGeom>
            <a:avLst/>
            <a:gdLst/>
            <a:ahLst/>
            <a:cxnLst/>
            <a:rect l="l" t="t" r="r" b="b"/>
            <a:pathLst>
              <a:path w="185309" h="280670">
                <a:moveTo>
                  <a:pt x="151177" y="212934"/>
                </a:moveTo>
                <a:cubicBezTo>
                  <a:pt x="170027" y="212934"/>
                  <a:pt x="185309" y="228097"/>
                  <a:pt x="185309" y="246802"/>
                </a:cubicBezTo>
                <a:cubicBezTo>
                  <a:pt x="185309" y="265507"/>
                  <a:pt x="170027" y="280670"/>
                  <a:pt x="151177" y="280670"/>
                </a:cubicBezTo>
                <a:cubicBezTo>
                  <a:pt x="132327" y="280670"/>
                  <a:pt x="117045" y="265507"/>
                  <a:pt x="117045" y="246802"/>
                </a:cubicBezTo>
                <a:cubicBezTo>
                  <a:pt x="117045" y="228097"/>
                  <a:pt x="132327" y="212934"/>
                  <a:pt x="151177" y="212934"/>
                </a:cubicBezTo>
                <a:close/>
                <a:moveTo>
                  <a:pt x="92621" y="159692"/>
                </a:moveTo>
                <a:cubicBezTo>
                  <a:pt x="111481" y="159692"/>
                  <a:pt x="126769" y="174855"/>
                  <a:pt x="126769" y="193560"/>
                </a:cubicBezTo>
                <a:cubicBezTo>
                  <a:pt x="126769" y="212265"/>
                  <a:pt x="111481" y="227428"/>
                  <a:pt x="92621" y="227428"/>
                </a:cubicBezTo>
                <a:cubicBezTo>
                  <a:pt x="73762" y="227428"/>
                  <a:pt x="58473" y="212265"/>
                  <a:pt x="58473" y="193560"/>
                </a:cubicBezTo>
                <a:cubicBezTo>
                  <a:pt x="58473" y="174855"/>
                  <a:pt x="73762" y="159692"/>
                  <a:pt x="92621" y="159692"/>
                </a:cubicBezTo>
                <a:close/>
                <a:moveTo>
                  <a:pt x="34132" y="106451"/>
                </a:moveTo>
                <a:cubicBezTo>
                  <a:pt x="52982" y="106451"/>
                  <a:pt x="68263" y="121614"/>
                  <a:pt x="68263" y="140319"/>
                </a:cubicBezTo>
                <a:cubicBezTo>
                  <a:pt x="68263" y="159023"/>
                  <a:pt x="52982" y="174186"/>
                  <a:pt x="34132" y="174186"/>
                </a:cubicBezTo>
                <a:cubicBezTo>
                  <a:pt x="15281" y="174186"/>
                  <a:pt x="0" y="159023"/>
                  <a:pt x="0" y="140319"/>
                </a:cubicBezTo>
                <a:cubicBezTo>
                  <a:pt x="0" y="121614"/>
                  <a:pt x="15281" y="106451"/>
                  <a:pt x="34132" y="106451"/>
                </a:cubicBezTo>
                <a:close/>
                <a:moveTo>
                  <a:pt x="92621" y="53242"/>
                </a:moveTo>
                <a:cubicBezTo>
                  <a:pt x="111481" y="53242"/>
                  <a:pt x="126769" y="68412"/>
                  <a:pt x="126769" y="87126"/>
                </a:cubicBezTo>
                <a:cubicBezTo>
                  <a:pt x="126769" y="105839"/>
                  <a:pt x="111481" y="121010"/>
                  <a:pt x="92621" y="121010"/>
                </a:cubicBezTo>
                <a:cubicBezTo>
                  <a:pt x="73762" y="121010"/>
                  <a:pt x="58473" y="105839"/>
                  <a:pt x="58473" y="87126"/>
                </a:cubicBezTo>
                <a:cubicBezTo>
                  <a:pt x="58473" y="68412"/>
                  <a:pt x="73762" y="53242"/>
                  <a:pt x="92621" y="53242"/>
                </a:cubicBezTo>
                <a:close/>
                <a:moveTo>
                  <a:pt x="151177" y="0"/>
                </a:moveTo>
                <a:cubicBezTo>
                  <a:pt x="170027" y="0"/>
                  <a:pt x="185309" y="15171"/>
                  <a:pt x="185309" y="33884"/>
                </a:cubicBezTo>
                <a:cubicBezTo>
                  <a:pt x="185309" y="52598"/>
                  <a:pt x="170027" y="67768"/>
                  <a:pt x="151177" y="67768"/>
                </a:cubicBezTo>
                <a:cubicBezTo>
                  <a:pt x="132327" y="67768"/>
                  <a:pt x="117045" y="52598"/>
                  <a:pt x="117045" y="33884"/>
                </a:cubicBezTo>
                <a:cubicBezTo>
                  <a:pt x="117045" y="15171"/>
                  <a:pt x="132327" y="0"/>
                  <a:pt x="151177" y="0"/>
                </a:cubicBezTo>
                <a:close/>
              </a:path>
            </a:pathLst>
          </a:custGeom>
          <a:gradFill flip="none" rotWithShape="1">
            <a:gsLst>
              <a:gs pos="0">
                <a:srgbClr val="3D8AAE"/>
              </a:gs>
              <a:gs pos="100000">
                <a:srgbClr val="255A79"/>
              </a:gs>
            </a:gsLst>
            <a:lin ang="0" scaled="1"/>
          </a:gradFill>
        </p:spPr>
      </p:sp>
      <p:sp>
        <p:nvSpPr>
          <p:cNvPr id="23" name="Text 21"/>
          <p:cNvSpPr/>
          <p:nvPr/>
        </p:nvSpPr>
        <p:spPr>
          <a:xfrm>
            <a:off x="2643298" y="5029200"/>
            <a:ext cx="185309" cy="280670"/>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24" name="Shape 22"/>
          <p:cNvSpPr/>
          <p:nvPr/>
        </p:nvSpPr>
        <p:spPr>
          <a:xfrm flipH="1">
            <a:off x="2840890" y="5029200"/>
            <a:ext cx="185309" cy="280670"/>
          </a:xfrm>
          <a:custGeom>
            <a:avLst/>
            <a:gdLst/>
            <a:ahLst/>
            <a:cxnLst/>
            <a:rect l="l" t="t" r="r" b="b"/>
            <a:pathLst>
              <a:path w="185309" h="280670">
                <a:moveTo>
                  <a:pt x="151177" y="212934"/>
                </a:moveTo>
                <a:cubicBezTo>
                  <a:pt x="170027" y="212934"/>
                  <a:pt x="185309" y="228097"/>
                  <a:pt x="185309" y="246802"/>
                </a:cubicBezTo>
                <a:cubicBezTo>
                  <a:pt x="185309" y="265507"/>
                  <a:pt x="170027" y="280670"/>
                  <a:pt x="151177" y="280670"/>
                </a:cubicBezTo>
                <a:cubicBezTo>
                  <a:pt x="132327" y="280670"/>
                  <a:pt x="117045" y="265507"/>
                  <a:pt x="117045" y="246802"/>
                </a:cubicBezTo>
                <a:cubicBezTo>
                  <a:pt x="117045" y="228097"/>
                  <a:pt x="132327" y="212934"/>
                  <a:pt x="151177" y="212934"/>
                </a:cubicBezTo>
                <a:close/>
                <a:moveTo>
                  <a:pt x="92621" y="159692"/>
                </a:moveTo>
                <a:cubicBezTo>
                  <a:pt x="111481" y="159692"/>
                  <a:pt x="126769" y="174855"/>
                  <a:pt x="126769" y="193560"/>
                </a:cubicBezTo>
                <a:cubicBezTo>
                  <a:pt x="126769" y="212265"/>
                  <a:pt x="111481" y="227428"/>
                  <a:pt x="92621" y="227428"/>
                </a:cubicBezTo>
                <a:cubicBezTo>
                  <a:pt x="73762" y="227428"/>
                  <a:pt x="58473" y="212265"/>
                  <a:pt x="58473" y="193560"/>
                </a:cubicBezTo>
                <a:cubicBezTo>
                  <a:pt x="58473" y="174855"/>
                  <a:pt x="73762" y="159692"/>
                  <a:pt x="92621" y="159692"/>
                </a:cubicBezTo>
                <a:close/>
                <a:moveTo>
                  <a:pt x="34132" y="106451"/>
                </a:moveTo>
                <a:cubicBezTo>
                  <a:pt x="52982" y="106451"/>
                  <a:pt x="68263" y="121614"/>
                  <a:pt x="68263" y="140319"/>
                </a:cubicBezTo>
                <a:cubicBezTo>
                  <a:pt x="68263" y="159023"/>
                  <a:pt x="52982" y="174186"/>
                  <a:pt x="34132" y="174186"/>
                </a:cubicBezTo>
                <a:cubicBezTo>
                  <a:pt x="15281" y="174186"/>
                  <a:pt x="0" y="159023"/>
                  <a:pt x="0" y="140319"/>
                </a:cubicBezTo>
                <a:cubicBezTo>
                  <a:pt x="0" y="121614"/>
                  <a:pt x="15281" y="106451"/>
                  <a:pt x="34132" y="106451"/>
                </a:cubicBezTo>
                <a:close/>
                <a:moveTo>
                  <a:pt x="92621" y="53242"/>
                </a:moveTo>
                <a:cubicBezTo>
                  <a:pt x="111481" y="53242"/>
                  <a:pt x="126769" y="68412"/>
                  <a:pt x="126769" y="87126"/>
                </a:cubicBezTo>
                <a:cubicBezTo>
                  <a:pt x="126769" y="105839"/>
                  <a:pt x="111481" y="121010"/>
                  <a:pt x="92621" y="121010"/>
                </a:cubicBezTo>
                <a:cubicBezTo>
                  <a:pt x="73762" y="121010"/>
                  <a:pt x="58473" y="105839"/>
                  <a:pt x="58473" y="87126"/>
                </a:cubicBezTo>
                <a:cubicBezTo>
                  <a:pt x="58473" y="68412"/>
                  <a:pt x="73762" y="53242"/>
                  <a:pt x="92621" y="53242"/>
                </a:cubicBezTo>
                <a:close/>
                <a:moveTo>
                  <a:pt x="151177" y="0"/>
                </a:moveTo>
                <a:cubicBezTo>
                  <a:pt x="170027" y="0"/>
                  <a:pt x="185309" y="15171"/>
                  <a:pt x="185309" y="33884"/>
                </a:cubicBezTo>
                <a:cubicBezTo>
                  <a:pt x="185309" y="52598"/>
                  <a:pt x="170027" y="67768"/>
                  <a:pt x="151177" y="67768"/>
                </a:cubicBezTo>
                <a:cubicBezTo>
                  <a:pt x="132327" y="67768"/>
                  <a:pt x="117045" y="52598"/>
                  <a:pt x="117045" y="33884"/>
                </a:cubicBezTo>
                <a:cubicBezTo>
                  <a:pt x="117045" y="15171"/>
                  <a:pt x="132327" y="0"/>
                  <a:pt x="151177" y="0"/>
                </a:cubicBezTo>
                <a:close/>
              </a:path>
            </a:pathLst>
          </a:custGeom>
          <a:gradFill flip="none" rotWithShape="1">
            <a:gsLst>
              <a:gs pos="0">
                <a:srgbClr val="3D8AAE"/>
              </a:gs>
              <a:gs pos="100000">
                <a:srgbClr val="255A79"/>
              </a:gs>
            </a:gsLst>
            <a:lin ang="0" scaled="1"/>
          </a:gradFill>
        </p:spPr>
      </p:sp>
      <p:sp>
        <p:nvSpPr>
          <p:cNvPr id="25" name="Text 23"/>
          <p:cNvSpPr/>
          <p:nvPr/>
        </p:nvSpPr>
        <p:spPr>
          <a:xfrm>
            <a:off x="2840890" y="5029200"/>
            <a:ext cx="185309" cy="280670"/>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26" name="Shape 24"/>
          <p:cNvSpPr/>
          <p:nvPr/>
        </p:nvSpPr>
        <p:spPr>
          <a:xfrm flipH="1">
            <a:off x="3038482" y="5029200"/>
            <a:ext cx="185309" cy="280670"/>
          </a:xfrm>
          <a:custGeom>
            <a:avLst/>
            <a:gdLst/>
            <a:ahLst/>
            <a:cxnLst/>
            <a:rect l="l" t="t" r="r" b="b"/>
            <a:pathLst>
              <a:path w="185309" h="280670">
                <a:moveTo>
                  <a:pt x="151177" y="212934"/>
                </a:moveTo>
                <a:cubicBezTo>
                  <a:pt x="170027" y="212934"/>
                  <a:pt x="185309" y="228097"/>
                  <a:pt x="185309" y="246802"/>
                </a:cubicBezTo>
                <a:cubicBezTo>
                  <a:pt x="185309" y="265507"/>
                  <a:pt x="170027" y="280670"/>
                  <a:pt x="151177" y="280670"/>
                </a:cubicBezTo>
                <a:cubicBezTo>
                  <a:pt x="132327" y="280670"/>
                  <a:pt x="117045" y="265507"/>
                  <a:pt x="117045" y="246802"/>
                </a:cubicBezTo>
                <a:cubicBezTo>
                  <a:pt x="117045" y="228097"/>
                  <a:pt x="132327" y="212934"/>
                  <a:pt x="151177" y="212934"/>
                </a:cubicBezTo>
                <a:close/>
                <a:moveTo>
                  <a:pt x="92621" y="159692"/>
                </a:moveTo>
                <a:cubicBezTo>
                  <a:pt x="111481" y="159692"/>
                  <a:pt x="126769" y="174855"/>
                  <a:pt x="126769" y="193560"/>
                </a:cubicBezTo>
                <a:cubicBezTo>
                  <a:pt x="126769" y="212265"/>
                  <a:pt x="111481" y="227428"/>
                  <a:pt x="92621" y="227428"/>
                </a:cubicBezTo>
                <a:cubicBezTo>
                  <a:pt x="73762" y="227428"/>
                  <a:pt x="58473" y="212265"/>
                  <a:pt x="58473" y="193560"/>
                </a:cubicBezTo>
                <a:cubicBezTo>
                  <a:pt x="58473" y="174855"/>
                  <a:pt x="73762" y="159692"/>
                  <a:pt x="92621" y="159692"/>
                </a:cubicBezTo>
                <a:close/>
                <a:moveTo>
                  <a:pt x="34132" y="106451"/>
                </a:moveTo>
                <a:cubicBezTo>
                  <a:pt x="52982" y="106451"/>
                  <a:pt x="68263" y="121614"/>
                  <a:pt x="68263" y="140319"/>
                </a:cubicBezTo>
                <a:cubicBezTo>
                  <a:pt x="68263" y="159023"/>
                  <a:pt x="52982" y="174186"/>
                  <a:pt x="34132" y="174186"/>
                </a:cubicBezTo>
                <a:cubicBezTo>
                  <a:pt x="15281" y="174186"/>
                  <a:pt x="0" y="159023"/>
                  <a:pt x="0" y="140319"/>
                </a:cubicBezTo>
                <a:cubicBezTo>
                  <a:pt x="0" y="121614"/>
                  <a:pt x="15281" y="106451"/>
                  <a:pt x="34132" y="106451"/>
                </a:cubicBezTo>
                <a:close/>
                <a:moveTo>
                  <a:pt x="92621" y="53242"/>
                </a:moveTo>
                <a:cubicBezTo>
                  <a:pt x="111481" y="53242"/>
                  <a:pt x="126769" y="68412"/>
                  <a:pt x="126769" y="87126"/>
                </a:cubicBezTo>
                <a:cubicBezTo>
                  <a:pt x="126769" y="105839"/>
                  <a:pt x="111481" y="121010"/>
                  <a:pt x="92621" y="121010"/>
                </a:cubicBezTo>
                <a:cubicBezTo>
                  <a:pt x="73762" y="121010"/>
                  <a:pt x="58473" y="105839"/>
                  <a:pt x="58473" y="87126"/>
                </a:cubicBezTo>
                <a:cubicBezTo>
                  <a:pt x="58473" y="68412"/>
                  <a:pt x="73762" y="53242"/>
                  <a:pt x="92621" y="53242"/>
                </a:cubicBezTo>
                <a:close/>
                <a:moveTo>
                  <a:pt x="151177" y="0"/>
                </a:moveTo>
                <a:cubicBezTo>
                  <a:pt x="170027" y="0"/>
                  <a:pt x="185309" y="15171"/>
                  <a:pt x="185309" y="33884"/>
                </a:cubicBezTo>
                <a:cubicBezTo>
                  <a:pt x="185309" y="52598"/>
                  <a:pt x="170027" y="67768"/>
                  <a:pt x="151177" y="67768"/>
                </a:cubicBezTo>
                <a:cubicBezTo>
                  <a:pt x="132327" y="67768"/>
                  <a:pt x="117045" y="52598"/>
                  <a:pt x="117045" y="33884"/>
                </a:cubicBezTo>
                <a:cubicBezTo>
                  <a:pt x="117045" y="15171"/>
                  <a:pt x="132327" y="0"/>
                  <a:pt x="151177" y="0"/>
                </a:cubicBezTo>
                <a:close/>
              </a:path>
            </a:pathLst>
          </a:custGeom>
          <a:gradFill flip="none" rotWithShape="1">
            <a:gsLst>
              <a:gs pos="0">
                <a:srgbClr val="3D8AAE"/>
              </a:gs>
              <a:gs pos="100000">
                <a:srgbClr val="255A79"/>
              </a:gs>
            </a:gsLst>
            <a:lin ang="0" scaled="1"/>
          </a:gradFill>
        </p:spPr>
      </p:sp>
      <p:sp>
        <p:nvSpPr>
          <p:cNvPr id="27" name="Text 25"/>
          <p:cNvSpPr/>
          <p:nvPr/>
        </p:nvSpPr>
        <p:spPr>
          <a:xfrm>
            <a:off x="3038482" y="5029200"/>
            <a:ext cx="185309" cy="280670"/>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28" name="Shape 26"/>
          <p:cNvSpPr/>
          <p:nvPr/>
        </p:nvSpPr>
        <p:spPr>
          <a:xfrm flipH="1">
            <a:off x="3236071" y="5029200"/>
            <a:ext cx="185309" cy="280670"/>
          </a:xfrm>
          <a:custGeom>
            <a:avLst/>
            <a:gdLst/>
            <a:ahLst/>
            <a:cxnLst/>
            <a:rect l="l" t="t" r="r" b="b"/>
            <a:pathLst>
              <a:path w="185309" h="280670">
                <a:moveTo>
                  <a:pt x="151177" y="212934"/>
                </a:moveTo>
                <a:cubicBezTo>
                  <a:pt x="170027" y="212934"/>
                  <a:pt x="185309" y="228097"/>
                  <a:pt x="185309" y="246802"/>
                </a:cubicBezTo>
                <a:cubicBezTo>
                  <a:pt x="185309" y="265507"/>
                  <a:pt x="170027" y="280670"/>
                  <a:pt x="151177" y="280670"/>
                </a:cubicBezTo>
                <a:cubicBezTo>
                  <a:pt x="132327" y="280670"/>
                  <a:pt x="117045" y="265507"/>
                  <a:pt x="117045" y="246802"/>
                </a:cubicBezTo>
                <a:cubicBezTo>
                  <a:pt x="117045" y="228097"/>
                  <a:pt x="132327" y="212934"/>
                  <a:pt x="151177" y="212934"/>
                </a:cubicBezTo>
                <a:close/>
                <a:moveTo>
                  <a:pt x="92621" y="159692"/>
                </a:moveTo>
                <a:cubicBezTo>
                  <a:pt x="111481" y="159692"/>
                  <a:pt x="126769" y="174855"/>
                  <a:pt x="126769" y="193560"/>
                </a:cubicBezTo>
                <a:cubicBezTo>
                  <a:pt x="126769" y="212265"/>
                  <a:pt x="111481" y="227428"/>
                  <a:pt x="92621" y="227428"/>
                </a:cubicBezTo>
                <a:cubicBezTo>
                  <a:pt x="73762" y="227428"/>
                  <a:pt x="58473" y="212265"/>
                  <a:pt x="58473" y="193560"/>
                </a:cubicBezTo>
                <a:cubicBezTo>
                  <a:pt x="58473" y="174855"/>
                  <a:pt x="73762" y="159692"/>
                  <a:pt x="92621" y="159692"/>
                </a:cubicBezTo>
                <a:close/>
                <a:moveTo>
                  <a:pt x="34132" y="106451"/>
                </a:moveTo>
                <a:cubicBezTo>
                  <a:pt x="52982" y="106451"/>
                  <a:pt x="68263" y="121614"/>
                  <a:pt x="68263" y="140319"/>
                </a:cubicBezTo>
                <a:cubicBezTo>
                  <a:pt x="68263" y="159023"/>
                  <a:pt x="52982" y="174186"/>
                  <a:pt x="34132" y="174186"/>
                </a:cubicBezTo>
                <a:cubicBezTo>
                  <a:pt x="15281" y="174186"/>
                  <a:pt x="0" y="159023"/>
                  <a:pt x="0" y="140319"/>
                </a:cubicBezTo>
                <a:cubicBezTo>
                  <a:pt x="0" y="121614"/>
                  <a:pt x="15281" y="106451"/>
                  <a:pt x="34132" y="106451"/>
                </a:cubicBezTo>
                <a:close/>
                <a:moveTo>
                  <a:pt x="92621" y="53242"/>
                </a:moveTo>
                <a:cubicBezTo>
                  <a:pt x="111481" y="53242"/>
                  <a:pt x="126769" y="68412"/>
                  <a:pt x="126769" y="87126"/>
                </a:cubicBezTo>
                <a:cubicBezTo>
                  <a:pt x="126769" y="105839"/>
                  <a:pt x="111481" y="121010"/>
                  <a:pt x="92621" y="121010"/>
                </a:cubicBezTo>
                <a:cubicBezTo>
                  <a:pt x="73762" y="121010"/>
                  <a:pt x="58473" y="105839"/>
                  <a:pt x="58473" y="87126"/>
                </a:cubicBezTo>
                <a:cubicBezTo>
                  <a:pt x="58473" y="68412"/>
                  <a:pt x="73762" y="53242"/>
                  <a:pt x="92621" y="53242"/>
                </a:cubicBezTo>
                <a:close/>
                <a:moveTo>
                  <a:pt x="151177" y="0"/>
                </a:moveTo>
                <a:cubicBezTo>
                  <a:pt x="170027" y="0"/>
                  <a:pt x="185309" y="15171"/>
                  <a:pt x="185309" y="33884"/>
                </a:cubicBezTo>
                <a:cubicBezTo>
                  <a:pt x="185309" y="52598"/>
                  <a:pt x="170027" y="67768"/>
                  <a:pt x="151177" y="67768"/>
                </a:cubicBezTo>
                <a:cubicBezTo>
                  <a:pt x="132327" y="67768"/>
                  <a:pt x="117045" y="52598"/>
                  <a:pt x="117045" y="33884"/>
                </a:cubicBezTo>
                <a:cubicBezTo>
                  <a:pt x="117045" y="15171"/>
                  <a:pt x="132327" y="0"/>
                  <a:pt x="151177" y="0"/>
                </a:cubicBezTo>
                <a:close/>
              </a:path>
            </a:pathLst>
          </a:custGeom>
          <a:gradFill flip="none" rotWithShape="1">
            <a:gsLst>
              <a:gs pos="0">
                <a:srgbClr val="3D8AAE"/>
              </a:gs>
              <a:gs pos="100000">
                <a:srgbClr val="255A79"/>
              </a:gs>
            </a:gsLst>
            <a:lin ang="0" scaled="1"/>
          </a:gradFill>
        </p:spPr>
      </p:sp>
      <p:sp>
        <p:nvSpPr>
          <p:cNvPr id="29" name="Text 27"/>
          <p:cNvSpPr/>
          <p:nvPr/>
        </p:nvSpPr>
        <p:spPr>
          <a:xfrm>
            <a:off x="3236071" y="5029200"/>
            <a:ext cx="185309" cy="280670"/>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30" name="Shape 28"/>
          <p:cNvSpPr/>
          <p:nvPr/>
        </p:nvSpPr>
        <p:spPr>
          <a:xfrm flipH="1">
            <a:off x="5085080" y="5002530"/>
            <a:ext cx="185309" cy="280670"/>
          </a:xfrm>
          <a:custGeom>
            <a:avLst/>
            <a:gdLst/>
            <a:ahLst/>
            <a:cxnLst/>
            <a:rect l="l" t="t" r="r" b="b"/>
            <a:pathLst>
              <a:path w="185309" h="280670">
                <a:moveTo>
                  <a:pt x="151177" y="212934"/>
                </a:moveTo>
                <a:cubicBezTo>
                  <a:pt x="170027" y="212934"/>
                  <a:pt x="185309" y="228097"/>
                  <a:pt x="185309" y="246802"/>
                </a:cubicBezTo>
                <a:cubicBezTo>
                  <a:pt x="185309" y="265507"/>
                  <a:pt x="170027" y="280670"/>
                  <a:pt x="151177" y="280670"/>
                </a:cubicBezTo>
                <a:cubicBezTo>
                  <a:pt x="132327" y="280670"/>
                  <a:pt x="117045" y="265507"/>
                  <a:pt x="117045" y="246802"/>
                </a:cubicBezTo>
                <a:cubicBezTo>
                  <a:pt x="117045" y="228097"/>
                  <a:pt x="132327" y="212934"/>
                  <a:pt x="151177" y="212934"/>
                </a:cubicBezTo>
                <a:close/>
                <a:moveTo>
                  <a:pt x="92621" y="159692"/>
                </a:moveTo>
                <a:cubicBezTo>
                  <a:pt x="111481" y="159692"/>
                  <a:pt x="126769" y="174855"/>
                  <a:pt x="126769" y="193560"/>
                </a:cubicBezTo>
                <a:cubicBezTo>
                  <a:pt x="126769" y="212265"/>
                  <a:pt x="111481" y="227428"/>
                  <a:pt x="92621" y="227428"/>
                </a:cubicBezTo>
                <a:cubicBezTo>
                  <a:pt x="73762" y="227428"/>
                  <a:pt x="58473" y="212265"/>
                  <a:pt x="58473" y="193560"/>
                </a:cubicBezTo>
                <a:cubicBezTo>
                  <a:pt x="58473" y="174855"/>
                  <a:pt x="73762" y="159692"/>
                  <a:pt x="92621" y="159692"/>
                </a:cubicBezTo>
                <a:close/>
                <a:moveTo>
                  <a:pt x="34132" y="106451"/>
                </a:moveTo>
                <a:cubicBezTo>
                  <a:pt x="52982" y="106451"/>
                  <a:pt x="68263" y="121614"/>
                  <a:pt x="68263" y="140319"/>
                </a:cubicBezTo>
                <a:cubicBezTo>
                  <a:pt x="68263" y="159023"/>
                  <a:pt x="52982" y="174186"/>
                  <a:pt x="34132" y="174186"/>
                </a:cubicBezTo>
                <a:cubicBezTo>
                  <a:pt x="15281" y="174186"/>
                  <a:pt x="0" y="159023"/>
                  <a:pt x="0" y="140319"/>
                </a:cubicBezTo>
                <a:cubicBezTo>
                  <a:pt x="0" y="121614"/>
                  <a:pt x="15281" y="106451"/>
                  <a:pt x="34132" y="106451"/>
                </a:cubicBezTo>
                <a:close/>
                <a:moveTo>
                  <a:pt x="92621" y="53242"/>
                </a:moveTo>
                <a:cubicBezTo>
                  <a:pt x="111481" y="53242"/>
                  <a:pt x="126769" y="68412"/>
                  <a:pt x="126769" y="87126"/>
                </a:cubicBezTo>
                <a:cubicBezTo>
                  <a:pt x="126769" y="105839"/>
                  <a:pt x="111481" y="121010"/>
                  <a:pt x="92621" y="121010"/>
                </a:cubicBezTo>
                <a:cubicBezTo>
                  <a:pt x="73762" y="121010"/>
                  <a:pt x="58473" y="105839"/>
                  <a:pt x="58473" y="87126"/>
                </a:cubicBezTo>
                <a:cubicBezTo>
                  <a:pt x="58473" y="68412"/>
                  <a:pt x="73762" y="53242"/>
                  <a:pt x="92621" y="53242"/>
                </a:cubicBezTo>
                <a:close/>
                <a:moveTo>
                  <a:pt x="151177" y="0"/>
                </a:moveTo>
                <a:cubicBezTo>
                  <a:pt x="170027" y="0"/>
                  <a:pt x="185309" y="15171"/>
                  <a:pt x="185309" y="33884"/>
                </a:cubicBezTo>
                <a:cubicBezTo>
                  <a:pt x="185309" y="52598"/>
                  <a:pt x="170027" y="67768"/>
                  <a:pt x="151177" y="67768"/>
                </a:cubicBezTo>
                <a:cubicBezTo>
                  <a:pt x="132327" y="67768"/>
                  <a:pt x="117045" y="52598"/>
                  <a:pt x="117045" y="33884"/>
                </a:cubicBezTo>
                <a:cubicBezTo>
                  <a:pt x="117045" y="15171"/>
                  <a:pt x="132327" y="0"/>
                  <a:pt x="151177" y="0"/>
                </a:cubicBezTo>
                <a:close/>
              </a:path>
            </a:pathLst>
          </a:custGeom>
          <a:gradFill flip="none" rotWithShape="1">
            <a:gsLst>
              <a:gs pos="0">
                <a:srgbClr val="3D8AAE"/>
              </a:gs>
              <a:gs pos="100000">
                <a:srgbClr val="255A79"/>
              </a:gs>
            </a:gsLst>
            <a:lin ang="0" scaled="1"/>
          </a:gradFill>
        </p:spPr>
      </p:sp>
      <p:sp>
        <p:nvSpPr>
          <p:cNvPr id="31" name="Text 29"/>
          <p:cNvSpPr/>
          <p:nvPr/>
        </p:nvSpPr>
        <p:spPr>
          <a:xfrm>
            <a:off x="5085080" y="5002530"/>
            <a:ext cx="185309" cy="280670"/>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32" name="Shape 30"/>
          <p:cNvSpPr/>
          <p:nvPr/>
        </p:nvSpPr>
        <p:spPr>
          <a:xfrm flipH="1">
            <a:off x="5282672" y="5002530"/>
            <a:ext cx="185309" cy="280670"/>
          </a:xfrm>
          <a:custGeom>
            <a:avLst/>
            <a:gdLst/>
            <a:ahLst/>
            <a:cxnLst/>
            <a:rect l="l" t="t" r="r" b="b"/>
            <a:pathLst>
              <a:path w="185309" h="280670">
                <a:moveTo>
                  <a:pt x="151177" y="212934"/>
                </a:moveTo>
                <a:cubicBezTo>
                  <a:pt x="170027" y="212934"/>
                  <a:pt x="185309" y="228097"/>
                  <a:pt x="185309" y="246802"/>
                </a:cubicBezTo>
                <a:cubicBezTo>
                  <a:pt x="185309" y="265507"/>
                  <a:pt x="170027" y="280670"/>
                  <a:pt x="151177" y="280670"/>
                </a:cubicBezTo>
                <a:cubicBezTo>
                  <a:pt x="132327" y="280670"/>
                  <a:pt x="117045" y="265507"/>
                  <a:pt x="117045" y="246802"/>
                </a:cubicBezTo>
                <a:cubicBezTo>
                  <a:pt x="117045" y="228097"/>
                  <a:pt x="132327" y="212934"/>
                  <a:pt x="151177" y="212934"/>
                </a:cubicBezTo>
                <a:close/>
                <a:moveTo>
                  <a:pt x="92621" y="159692"/>
                </a:moveTo>
                <a:cubicBezTo>
                  <a:pt x="111481" y="159692"/>
                  <a:pt x="126769" y="174855"/>
                  <a:pt x="126769" y="193560"/>
                </a:cubicBezTo>
                <a:cubicBezTo>
                  <a:pt x="126769" y="212265"/>
                  <a:pt x="111481" y="227428"/>
                  <a:pt x="92621" y="227428"/>
                </a:cubicBezTo>
                <a:cubicBezTo>
                  <a:pt x="73762" y="227428"/>
                  <a:pt x="58473" y="212265"/>
                  <a:pt x="58473" y="193560"/>
                </a:cubicBezTo>
                <a:cubicBezTo>
                  <a:pt x="58473" y="174855"/>
                  <a:pt x="73762" y="159692"/>
                  <a:pt x="92621" y="159692"/>
                </a:cubicBezTo>
                <a:close/>
                <a:moveTo>
                  <a:pt x="34132" y="106451"/>
                </a:moveTo>
                <a:cubicBezTo>
                  <a:pt x="52982" y="106451"/>
                  <a:pt x="68263" y="121614"/>
                  <a:pt x="68263" y="140319"/>
                </a:cubicBezTo>
                <a:cubicBezTo>
                  <a:pt x="68263" y="159023"/>
                  <a:pt x="52982" y="174186"/>
                  <a:pt x="34132" y="174186"/>
                </a:cubicBezTo>
                <a:cubicBezTo>
                  <a:pt x="15281" y="174186"/>
                  <a:pt x="0" y="159023"/>
                  <a:pt x="0" y="140319"/>
                </a:cubicBezTo>
                <a:cubicBezTo>
                  <a:pt x="0" y="121614"/>
                  <a:pt x="15281" y="106451"/>
                  <a:pt x="34132" y="106451"/>
                </a:cubicBezTo>
                <a:close/>
                <a:moveTo>
                  <a:pt x="92621" y="53242"/>
                </a:moveTo>
                <a:cubicBezTo>
                  <a:pt x="111481" y="53242"/>
                  <a:pt x="126769" y="68412"/>
                  <a:pt x="126769" y="87126"/>
                </a:cubicBezTo>
                <a:cubicBezTo>
                  <a:pt x="126769" y="105839"/>
                  <a:pt x="111481" y="121010"/>
                  <a:pt x="92621" y="121010"/>
                </a:cubicBezTo>
                <a:cubicBezTo>
                  <a:pt x="73762" y="121010"/>
                  <a:pt x="58473" y="105839"/>
                  <a:pt x="58473" y="87126"/>
                </a:cubicBezTo>
                <a:cubicBezTo>
                  <a:pt x="58473" y="68412"/>
                  <a:pt x="73762" y="53242"/>
                  <a:pt x="92621" y="53242"/>
                </a:cubicBezTo>
                <a:close/>
                <a:moveTo>
                  <a:pt x="151177" y="0"/>
                </a:moveTo>
                <a:cubicBezTo>
                  <a:pt x="170027" y="0"/>
                  <a:pt x="185309" y="15171"/>
                  <a:pt x="185309" y="33884"/>
                </a:cubicBezTo>
                <a:cubicBezTo>
                  <a:pt x="185309" y="52598"/>
                  <a:pt x="170027" y="67768"/>
                  <a:pt x="151177" y="67768"/>
                </a:cubicBezTo>
                <a:cubicBezTo>
                  <a:pt x="132327" y="67768"/>
                  <a:pt x="117045" y="52598"/>
                  <a:pt x="117045" y="33884"/>
                </a:cubicBezTo>
                <a:cubicBezTo>
                  <a:pt x="117045" y="15171"/>
                  <a:pt x="132327" y="0"/>
                  <a:pt x="151177" y="0"/>
                </a:cubicBezTo>
                <a:close/>
              </a:path>
            </a:pathLst>
          </a:custGeom>
          <a:gradFill flip="none" rotWithShape="1">
            <a:gsLst>
              <a:gs pos="0">
                <a:srgbClr val="3D8AAE"/>
              </a:gs>
              <a:gs pos="100000">
                <a:srgbClr val="255A79"/>
              </a:gs>
            </a:gsLst>
            <a:lin ang="0" scaled="1"/>
          </a:gradFill>
        </p:spPr>
      </p:sp>
      <p:sp>
        <p:nvSpPr>
          <p:cNvPr id="33" name="Text 31"/>
          <p:cNvSpPr/>
          <p:nvPr/>
        </p:nvSpPr>
        <p:spPr>
          <a:xfrm>
            <a:off x="5282672" y="5002530"/>
            <a:ext cx="185309" cy="280670"/>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34" name="Shape 32"/>
          <p:cNvSpPr/>
          <p:nvPr/>
        </p:nvSpPr>
        <p:spPr>
          <a:xfrm flipH="1">
            <a:off x="5480264" y="5002530"/>
            <a:ext cx="185309" cy="280670"/>
          </a:xfrm>
          <a:custGeom>
            <a:avLst/>
            <a:gdLst/>
            <a:ahLst/>
            <a:cxnLst/>
            <a:rect l="l" t="t" r="r" b="b"/>
            <a:pathLst>
              <a:path w="185309" h="280670">
                <a:moveTo>
                  <a:pt x="151177" y="212934"/>
                </a:moveTo>
                <a:cubicBezTo>
                  <a:pt x="170027" y="212934"/>
                  <a:pt x="185309" y="228097"/>
                  <a:pt x="185309" y="246802"/>
                </a:cubicBezTo>
                <a:cubicBezTo>
                  <a:pt x="185309" y="265507"/>
                  <a:pt x="170027" y="280670"/>
                  <a:pt x="151177" y="280670"/>
                </a:cubicBezTo>
                <a:cubicBezTo>
                  <a:pt x="132327" y="280670"/>
                  <a:pt x="117045" y="265507"/>
                  <a:pt x="117045" y="246802"/>
                </a:cubicBezTo>
                <a:cubicBezTo>
                  <a:pt x="117045" y="228097"/>
                  <a:pt x="132327" y="212934"/>
                  <a:pt x="151177" y="212934"/>
                </a:cubicBezTo>
                <a:close/>
                <a:moveTo>
                  <a:pt x="92621" y="159692"/>
                </a:moveTo>
                <a:cubicBezTo>
                  <a:pt x="111481" y="159692"/>
                  <a:pt x="126769" y="174855"/>
                  <a:pt x="126769" y="193560"/>
                </a:cubicBezTo>
                <a:cubicBezTo>
                  <a:pt x="126769" y="212265"/>
                  <a:pt x="111481" y="227428"/>
                  <a:pt x="92621" y="227428"/>
                </a:cubicBezTo>
                <a:cubicBezTo>
                  <a:pt x="73762" y="227428"/>
                  <a:pt x="58473" y="212265"/>
                  <a:pt x="58473" y="193560"/>
                </a:cubicBezTo>
                <a:cubicBezTo>
                  <a:pt x="58473" y="174855"/>
                  <a:pt x="73762" y="159692"/>
                  <a:pt x="92621" y="159692"/>
                </a:cubicBezTo>
                <a:close/>
                <a:moveTo>
                  <a:pt x="34132" y="106451"/>
                </a:moveTo>
                <a:cubicBezTo>
                  <a:pt x="52982" y="106451"/>
                  <a:pt x="68263" y="121614"/>
                  <a:pt x="68263" y="140319"/>
                </a:cubicBezTo>
                <a:cubicBezTo>
                  <a:pt x="68263" y="159023"/>
                  <a:pt x="52982" y="174186"/>
                  <a:pt x="34132" y="174186"/>
                </a:cubicBezTo>
                <a:cubicBezTo>
                  <a:pt x="15281" y="174186"/>
                  <a:pt x="0" y="159023"/>
                  <a:pt x="0" y="140319"/>
                </a:cubicBezTo>
                <a:cubicBezTo>
                  <a:pt x="0" y="121614"/>
                  <a:pt x="15281" y="106451"/>
                  <a:pt x="34132" y="106451"/>
                </a:cubicBezTo>
                <a:close/>
                <a:moveTo>
                  <a:pt x="92621" y="53242"/>
                </a:moveTo>
                <a:cubicBezTo>
                  <a:pt x="111481" y="53242"/>
                  <a:pt x="126769" y="68412"/>
                  <a:pt x="126769" y="87126"/>
                </a:cubicBezTo>
                <a:cubicBezTo>
                  <a:pt x="126769" y="105839"/>
                  <a:pt x="111481" y="121010"/>
                  <a:pt x="92621" y="121010"/>
                </a:cubicBezTo>
                <a:cubicBezTo>
                  <a:pt x="73762" y="121010"/>
                  <a:pt x="58473" y="105839"/>
                  <a:pt x="58473" y="87126"/>
                </a:cubicBezTo>
                <a:cubicBezTo>
                  <a:pt x="58473" y="68412"/>
                  <a:pt x="73762" y="53242"/>
                  <a:pt x="92621" y="53242"/>
                </a:cubicBezTo>
                <a:close/>
                <a:moveTo>
                  <a:pt x="151177" y="0"/>
                </a:moveTo>
                <a:cubicBezTo>
                  <a:pt x="170027" y="0"/>
                  <a:pt x="185309" y="15171"/>
                  <a:pt x="185309" y="33884"/>
                </a:cubicBezTo>
                <a:cubicBezTo>
                  <a:pt x="185309" y="52598"/>
                  <a:pt x="170027" y="67768"/>
                  <a:pt x="151177" y="67768"/>
                </a:cubicBezTo>
                <a:cubicBezTo>
                  <a:pt x="132327" y="67768"/>
                  <a:pt x="117045" y="52598"/>
                  <a:pt x="117045" y="33884"/>
                </a:cubicBezTo>
                <a:cubicBezTo>
                  <a:pt x="117045" y="15171"/>
                  <a:pt x="132327" y="0"/>
                  <a:pt x="151177" y="0"/>
                </a:cubicBezTo>
                <a:close/>
              </a:path>
            </a:pathLst>
          </a:custGeom>
          <a:gradFill flip="none" rotWithShape="1">
            <a:gsLst>
              <a:gs pos="0">
                <a:srgbClr val="3D8AAE"/>
              </a:gs>
              <a:gs pos="100000">
                <a:srgbClr val="255A79"/>
              </a:gs>
            </a:gsLst>
            <a:lin ang="0" scaled="1"/>
          </a:gradFill>
        </p:spPr>
      </p:sp>
      <p:sp>
        <p:nvSpPr>
          <p:cNvPr id="35" name="Text 33"/>
          <p:cNvSpPr/>
          <p:nvPr/>
        </p:nvSpPr>
        <p:spPr>
          <a:xfrm>
            <a:off x="5480264" y="5002530"/>
            <a:ext cx="185309" cy="280670"/>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36" name="Shape 34"/>
          <p:cNvSpPr/>
          <p:nvPr/>
        </p:nvSpPr>
        <p:spPr>
          <a:xfrm flipH="1">
            <a:off x="5677856" y="5002530"/>
            <a:ext cx="185309" cy="280670"/>
          </a:xfrm>
          <a:custGeom>
            <a:avLst/>
            <a:gdLst/>
            <a:ahLst/>
            <a:cxnLst/>
            <a:rect l="l" t="t" r="r" b="b"/>
            <a:pathLst>
              <a:path w="185309" h="280670">
                <a:moveTo>
                  <a:pt x="151177" y="212934"/>
                </a:moveTo>
                <a:cubicBezTo>
                  <a:pt x="170027" y="212934"/>
                  <a:pt x="185309" y="228097"/>
                  <a:pt x="185309" y="246802"/>
                </a:cubicBezTo>
                <a:cubicBezTo>
                  <a:pt x="185309" y="265507"/>
                  <a:pt x="170027" y="280670"/>
                  <a:pt x="151177" y="280670"/>
                </a:cubicBezTo>
                <a:cubicBezTo>
                  <a:pt x="132327" y="280670"/>
                  <a:pt x="117045" y="265507"/>
                  <a:pt x="117045" y="246802"/>
                </a:cubicBezTo>
                <a:cubicBezTo>
                  <a:pt x="117045" y="228097"/>
                  <a:pt x="132327" y="212934"/>
                  <a:pt x="151177" y="212934"/>
                </a:cubicBezTo>
                <a:close/>
                <a:moveTo>
                  <a:pt x="92621" y="159692"/>
                </a:moveTo>
                <a:cubicBezTo>
                  <a:pt x="111481" y="159692"/>
                  <a:pt x="126769" y="174855"/>
                  <a:pt x="126769" y="193560"/>
                </a:cubicBezTo>
                <a:cubicBezTo>
                  <a:pt x="126769" y="212265"/>
                  <a:pt x="111481" y="227428"/>
                  <a:pt x="92621" y="227428"/>
                </a:cubicBezTo>
                <a:cubicBezTo>
                  <a:pt x="73762" y="227428"/>
                  <a:pt x="58473" y="212265"/>
                  <a:pt x="58473" y="193560"/>
                </a:cubicBezTo>
                <a:cubicBezTo>
                  <a:pt x="58473" y="174855"/>
                  <a:pt x="73762" y="159692"/>
                  <a:pt x="92621" y="159692"/>
                </a:cubicBezTo>
                <a:close/>
                <a:moveTo>
                  <a:pt x="34132" y="106451"/>
                </a:moveTo>
                <a:cubicBezTo>
                  <a:pt x="52982" y="106451"/>
                  <a:pt x="68263" y="121614"/>
                  <a:pt x="68263" y="140319"/>
                </a:cubicBezTo>
                <a:cubicBezTo>
                  <a:pt x="68263" y="159023"/>
                  <a:pt x="52982" y="174186"/>
                  <a:pt x="34132" y="174186"/>
                </a:cubicBezTo>
                <a:cubicBezTo>
                  <a:pt x="15281" y="174186"/>
                  <a:pt x="0" y="159023"/>
                  <a:pt x="0" y="140319"/>
                </a:cubicBezTo>
                <a:cubicBezTo>
                  <a:pt x="0" y="121614"/>
                  <a:pt x="15281" y="106451"/>
                  <a:pt x="34132" y="106451"/>
                </a:cubicBezTo>
                <a:close/>
                <a:moveTo>
                  <a:pt x="92621" y="53242"/>
                </a:moveTo>
                <a:cubicBezTo>
                  <a:pt x="111481" y="53242"/>
                  <a:pt x="126769" y="68412"/>
                  <a:pt x="126769" y="87126"/>
                </a:cubicBezTo>
                <a:cubicBezTo>
                  <a:pt x="126769" y="105839"/>
                  <a:pt x="111481" y="121010"/>
                  <a:pt x="92621" y="121010"/>
                </a:cubicBezTo>
                <a:cubicBezTo>
                  <a:pt x="73762" y="121010"/>
                  <a:pt x="58473" y="105839"/>
                  <a:pt x="58473" y="87126"/>
                </a:cubicBezTo>
                <a:cubicBezTo>
                  <a:pt x="58473" y="68412"/>
                  <a:pt x="73762" y="53242"/>
                  <a:pt x="92621" y="53242"/>
                </a:cubicBezTo>
                <a:close/>
                <a:moveTo>
                  <a:pt x="151177" y="0"/>
                </a:moveTo>
                <a:cubicBezTo>
                  <a:pt x="170027" y="0"/>
                  <a:pt x="185309" y="15171"/>
                  <a:pt x="185309" y="33884"/>
                </a:cubicBezTo>
                <a:cubicBezTo>
                  <a:pt x="185309" y="52598"/>
                  <a:pt x="170027" y="67768"/>
                  <a:pt x="151177" y="67768"/>
                </a:cubicBezTo>
                <a:cubicBezTo>
                  <a:pt x="132327" y="67768"/>
                  <a:pt x="117045" y="52598"/>
                  <a:pt x="117045" y="33884"/>
                </a:cubicBezTo>
                <a:cubicBezTo>
                  <a:pt x="117045" y="15171"/>
                  <a:pt x="132327" y="0"/>
                  <a:pt x="151177" y="0"/>
                </a:cubicBezTo>
                <a:close/>
              </a:path>
            </a:pathLst>
          </a:custGeom>
          <a:gradFill flip="none" rotWithShape="1">
            <a:gsLst>
              <a:gs pos="0">
                <a:srgbClr val="3D8AAE"/>
              </a:gs>
              <a:gs pos="100000">
                <a:srgbClr val="255A79"/>
              </a:gs>
            </a:gsLst>
            <a:lin ang="0" scaled="1"/>
          </a:gradFill>
        </p:spPr>
      </p:sp>
      <p:sp>
        <p:nvSpPr>
          <p:cNvPr id="37" name="Text 35"/>
          <p:cNvSpPr/>
          <p:nvPr/>
        </p:nvSpPr>
        <p:spPr>
          <a:xfrm>
            <a:off x="5677856" y="5002530"/>
            <a:ext cx="185309" cy="280670"/>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38" name="Shape 36"/>
          <p:cNvSpPr/>
          <p:nvPr/>
        </p:nvSpPr>
        <p:spPr>
          <a:xfrm flipH="1">
            <a:off x="5875448" y="5002530"/>
            <a:ext cx="185309" cy="280670"/>
          </a:xfrm>
          <a:custGeom>
            <a:avLst/>
            <a:gdLst/>
            <a:ahLst/>
            <a:cxnLst/>
            <a:rect l="l" t="t" r="r" b="b"/>
            <a:pathLst>
              <a:path w="185309" h="280670">
                <a:moveTo>
                  <a:pt x="151177" y="212934"/>
                </a:moveTo>
                <a:cubicBezTo>
                  <a:pt x="170027" y="212934"/>
                  <a:pt x="185309" y="228097"/>
                  <a:pt x="185309" y="246802"/>
                </a:cubicBezTo>
                <a:cubicBezTo>
                  <a:pt x="185309" y="265507"/>
                  <a:pt x="170027" y="280670"/>
                  <a:pt x="151177" y="280670"/>
                </a:cubicBezTo>
                <a:cubicBezTo>
                  <a:pt x="132327" y="280670"/>
                  <a:pt x="117045" y="265507"/>
                  <a:pt x="117045" y="246802"/>
                </a:cubicBezTo>
                <a:cubicBezTo>
                  <a:pt x="117045" y="228097"/>
                  <a:pt x="132327" y="212934"/>
                  <a:pt x="151177" y="212934"/>
                </a:cubicBezTo>
                <a:close/>
                <a:moveTo>
                  <a:pt x="92621" y="159692"/>
                </a:moveTo>
                <a:cubicBezTo>
                  <a:pt x="111481" y="159692"/>
                  <a:pt x="126769" y="174855"/>
                  <a:pt x="126769" y="193560"/>
                </a:cubicBezTo>
                <a:cubicBezTo>
                  <a:pt x="126769" y="212265"/>
                  <a:pt x="111481" y="227428"/>
                  <a:pt x="92621" y="227428"/>
                </a:cubicBezTo>
                <a:cubicBezTo>
                  <a:pt x="73762" y="227428"/>
                  <a:pt x="58473" y="212265"/>
                  <a:pt x="58473" y="193560"/>
                </a:cubicBezTo>
                <a:cubicBezTo>
                  <a:pt x="58473" y="174855"/>
                  <a:pt x="73762" y="159692"/>
                  <a:pt x="92621" y="159692"/>
                </a:cubicBezTo>
                <a:close/>
                <a:moveTo>
                  <a:pt x="34132" y="106451"/>
                </a:moveTo>
                <a:cubicBezTo>
                  <a:pt x="52982" y="106451"/>
                  <a:pt x="68263" y="121614"/>
                  <a:pt x="68263" y="140319"/>
                </a:cubicBezTo>
                <a:cubicBezTo>
                  <a:pt x="68263" y="159023"/>
                  <a:pt x="52982" y="174186"/>
                  <a:pt x="34132" y="174186"/>
                </a:cubicBezTo>
                <a:cubicBezTo>
                  <a:pt x="15281" y="174186"/>
                  <a:pt x="0" y="159023"/>
                  <a:pt x="0" y="140319"/>
                </a:cubicBezTo>
                <a:cubicBezTo>
                  <a:pt x="0" y="121614"/>
                  <a:pt x="15281" y="106451"/>
                  <a:pt x="34132" y="106451"/>
                </a:cubicBezTo>
                <a:close/>
                <a:moveTo>
                  <a:pt x="92621" y="53242"/>
                </a:moveTo>
                <a:cubicBezTo>
                  <a:pt x="111481" y="53242"/>
                  <a:pt x="126769" y="68412"/>
                  <a:pt x="126769" y="87126"/>
                </a:cubicBezTo>
                <a:cubicBezTo>
                  <a:pt x="126769" y="105839"/>
                  <a:pt x="111481" y="121010"/>
                  <a:pt x="92621" y="121010"/>
                </a:cubicBezTo>
                <a:cubicBezTo>
                  <a:pt x="73762" y="121010"/>
                  <a:pt x="58473" y="105839"/>
                  <a:pt x="58473" y="87126"/>
                </a:cubicBezTo>
                <a:cubicBezTo>
                  <a:pt x="58473" y="68412"/>
                  <a:pt x="73762" y="53242"/>
                  <a:pt x="92621" y="53242"/>
                </a:cubicBezTo>
                <a:close/>
                <a:moveTo>
                  <a:pt x="151177" y="0"/>
                </a:moveTo>
                <a:cubicBezTo>
                  <a:pt x="170027" y="0"/>
                  <a:pt x="185309" y="15171"/>
                  <a:pt x="185309" y="33884"/>
                </a:cubicBezTo>
                <a:cubicBezTo>
                  <a:pt x="185309" y="52598"/>
                  <a:pt x="170027" y="67768"/>
                  <a:pt x="151177" y="67768"/>
                </a:cubicBezTo>
                <a:cubicBezTo>
                  <a:pt x="132327" y="67768"/>
                  <a:pt x="117045" y="52598"/>
                  <a:pt x="117045" y="33884"/>
                </a:cubicBezTo>
                <a:cubicBezTo>
                  <a:pt x="117045" y="15171"/>
                  <a:pt x="132327" y="0"/>
                  <a:pt x="151177" y="0"/>
                </a:cubicBezTo>
                <a:close/>
              </a:path>
            </a:pathLst>
          </a:custGeom>
          <a:gradFill flip="none" rotWithShape="1">
            <a:gsLst>
              <a:gs pos="0">
                <a:srgbClr val="3D8AAE"/>
              </a:gs>
              <a:gs pos="100000">
                <a:srgbClr val="255A79"/>
              </a:gs>
            </a:gsLst>
            <a:lin ang="0" scaled="1"/>
          </a:gradFill>
        </p:spPr>
      </p:sp>
      <p:sp>
        <p:nvSpPr>
          <p:cNvPr id="39" name="Text 37"/>
          <p:cNvSpPr/>
          <p:nvPr/>
        </p:nvSpPr>
        <p:spPr>
          <a:xfrm>
            <a:off x="5875448" y="5002530"/>
            <a:ext cx="185309" cy="280670"/>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40" name="Shape 38"/>
          <p:cNvSpPr/>
          <p:nvPr/>
        </p:nvSpPr>
        <p:spPr>
          <a:xfrm flipH="1">
            <a:off x="6073040" y="5002530"/>
            <a:ext cx="185309" cy="280670"/>
          </a:xfrm>
          <a:custGeom>
            <a:avLst/>
            <a:gdLst/>
            <a:ahLst/>
            <a:cxnLst/>
            <a:rect l="l" t="t" r="r" b="b"/>
            <a:pathLst>
              <a:path w="185309" h="280670">
                <a:moveTo>
                  <a:pt x="151177" y="212934"/>
                </a:moveTo>
                <a:cubicBezTo>
                  <a:pt x="170027" y="212934"/>
                  <a:pt x="185309" y="228097"/>
                  <a:pt x="185309" y="246802"/>
                </a:cubicBezTo>
                <a:cubicBezTo>
                  <a:pt x="185309" y="265507"/>
                  <a:pt x="170027" y="280670"/>
                  <a:pt x="151177" y="280670"/>
                </a:cubicBezTo>
                <a:cubicBezTo>
                  <a:pt x="132327" y="280670"/>
                  <a:pt x="117045" y="265507"/>
                  <a:pt x="117045" y="246802"/>
                </a:cubicBezTo>
                <a:cubicBezTo>
                  <a:pt x="117045" y="228097"/>
                  <a:pt x="132327" y="212934"/>
                  <a:pt x="151177" y="212934"/>
                </a:cubicBezTo>
                <a:close/>
                <a:moveTo>
                  <a:pt x="92621" y="159692"/>
                </a:moveTo>
                <a:cubicBezTo>
                  <a:pt x="111481" y="159692"/>
                  <a:pt x="126769" y="174855"/>
                  <a:pt x="126769" y="193560"/>
                </a:cubicBezTo>
                <a:cubicBezTo>
                  <a:pt x="126769" y="212265"/>
                  <a:pt x="111481" y="227428"/>
                  <a:pt x="92621" y="227428"/>
                </a:cubicBezTo>
                <a:cubicBezTo>
                  <a:pt x="73762" y="227428"/>
                  <a:pt x="58473" y="212265"/>
                  <a:pt x="58473" y="193560"/>
                </a:cubicBezTo>
                <a:cubicBezTo>
                  <a:pt x="58473" y="174855"/>
                  <a:pt x="73762" y="159692"/>
                  <a:pt x="92621" y="159692"/>
                </a:cubicBezTo>
                <a:close/>
                <a:moveTo>
                  <a:pt x="34132" y="106451"/>
                </a:moveTo>
                <a:cubicBezTo>
                  <a:pt x="52982" y="106451"/>
                  <a:pt x="68263" y="121614"/>
                  <a:pt x="68263" y="140319"/>
                </a:cubicBezTo>
                <a:cubicBezTo>
                  <a:pt x="68263" y="159023"/>
                  <a:pt x="52982" y="174186"/>
                  <a:pt x="34132" y="174186"/>
                </a:cubicBezTo>
                <a:cubicBezTo>
                  <a:pt x="15281" y="174186"/>
                  <a:pt x="0" y="159023"/>
                  <a:pt x="0" y="140319"/>
                </a:cubicBezTo>
                <a:cubicBezTo>
                  <a:pt x="0" y="121614"/>
                  <a:pt x="15281" y="106451"/>
                  <a:pt x="34132" y="106451"/>
                </a:cubicBezTo>
                <a:close/>
                <a:moveTo>
                  <a:pt x="92621" y="53242"/>
                </a:moveTo>
                <a:cubicBezTo>
                  <a:pt x="111481" y="53242"/>
                  <a:pt x="126769" y="68412"/>
                  <a:pt x="126769" y="87126"/>
                </a:cubicBezTo>
                <a:cubicBezTo>
                  <a:pt x="126769" y="105839"/>
                  <a:pt x="111481" y="121010"/>
                  <a:pt x="92621" y="121010"/>
                </a:cubicBezTo>
                <a:cubicBezTo>
                  <a:pt x="73762" y="121010"/>
                  <a:pt x="58473" y="105839"/>
                  <a:pt x="58473" y="87126"/>
                </a:cubicBezTo>
                <a:cubicBezTo>
                  <a:pt x="58473" y="68412"/>
                  <a:pt x="73762" y="53242"/>
                  <a:pt x="92621" y="53242"/>
                </a:cubicBezTo>
                <a:close/>
                <a:moveTo>
                  <a:pt x="151177" y="0"/>
                </a:moveTo>
                <a:cubicBezTo>
                  <a:pt x="170027" y="0"/>
                  <a:pt x="185309" y="15171"/>
                  <a:pt x="185309" y="33884"/>
                </a:cubicBezTo>
                <a:cubicBezTo>
                  <a:pt x="185309" y="52598"/>
                  <a:pt x="170027" y="67768"/>
                  <a:pt x="151177" y="67768"/>
                </a:cubicBezTo>
                <a:cubicBezTo>
                  <a:pt x="132327" y="67768"/>
                  <a:pt x="117045" y="52598"/>
                  <a:pt x="117045" y="33884"/>
                </a:cubicBezTo>
                <a:cubicBezTo>
                  <a:pt x="117045" y="15171"/>
                  <a:pt x="132327" y="0"/>
                  <a:pt x="151177" y="0"/>
                </a:cubicBezTo>
                <a:close/>
              </a:path>
            </a:pathLst>
          </a:custGeom>
          <a:gradFill flip="none" rotWithShape="1">
            <a:gsLst>
              <a:gs pos="0">
                <a:srgbClr val="3D8AAE"/>
              </a:gs>
              <a:gs pos="100000">
                <a:srgbClr val="255A79"/>
              </a:gs>
            </a:gsLst>
            <a:lin ang="0" scaled="1"/>
          </a:gradFill>
        </p:spPr>
      </p:sp>
      <p:sp>
        <p:nvSpPr>
          <p:cNvPr id="41" name="Text 39"/>
          <p:cNvSpPr/>
          <p:nvPr/>
        </p:nvSpPr>
        <p:spPr>
          <a:xfrm>
            <a:off x="6073040" y="5002530"/>
            <a:ext cx="185309" cy="280670"/>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42" name="Shape 40"/>
          <p:cNvSpPr/>
          <p:nvPr/>
        </p:nvSpPr>
        <p:spPr>
          <a:xfrm flipH="1">
            <a:off x="6270632" y="5002530"/>
            <a:ext cx="185309" cy="280670"/>
          </a:xfrm>
          <a:custGeom>
            <a:avLst/>
            <a:gdLst/>
            <a:ahLst/>
            <a:cxnLst/>
            <a:rect l="l" t="t" r="r" b="b"/>
            <a:pathLst>
              <a:path w="185309" h="280670">
                <a:moveTo>
                  <a:pt x="151177" y="212934"/>
                </a:moveTo>
                <a:cubicBezTo>
                  <a:pt x="170027" y="212934"/>
                  <a:pt x="185309" y="228097"/>
                  <a:pt x="185309" y="246802"/>
                </a:cubicBezTo>
                <a:cubicBezTo>
                  <a:pt x="185309" y="265507"/>
                  <a:pt x="170027" y="280670"/>
                  <a:pt x="151177" y="280670"/>
                </a:cubicBezTo>
                <a:cubicBezTo>
                  <a:pt x="132327" y="280670"/>
                  <a:pt x="117045" y="265507"/>
                  <a:pt x="117045" y="246802"/>
                </a:cubicBezTo>
                <a:cubicBezTo>
                  <a:pt x="117045" y="228097"/>
                  <a:pt x="132327" y="212934"/>
                  <a:pt x="151177" y="212934"/>
                </a:cubicBezTo>
                <a:close/>
                <a:moveTo>
                  <a:pt x="92621" y="159692"/>
                </a:moveTo>
                <a:cubicBezTo>
                  <a:pt x="111481" y="159692"/>
                  <a:pt x="126769" y="174855"/>
                  <a:pt x="126769" y="193560"/>
                </a:cubicBezTo>
                <a:cubicBezTo>
                  <a:pt x="126769" y="212265"/>
                  <a:pt x="111481" y="227428"/>
                  <a:pt x="92621" y="227428"/>
                </a:cubicBezTo>
                <a:cubicBezTo>
                  <a:pt x="73762" y="227428"/>
                  <a:pt x="58473" y="212265"/>
                  <a:pt x="58473" y="193560"/>
                </a:cubicBezTo>
                <a:cubicBezTo>
                  <a:pt x="58473" y="174855"/>
                  <a:pt x="73762" y="159692"/>
                  <a:pt x="92621" y="159692"/>
                </a:cubicBezTo>
                <a:close/>
                <a:moveTo>
                  <a:pt x="34132" y="106451"/>
                </a:moveTo>
                <a:cubicBezTo>
                  <a:pt x="52982" y="106451"/>
                  <a:pt x="68263" y="121614"/>
                  <a:pt x="68263" y="140319"/>
                </a:cubicBezTo>
                <a:cubicBezTo>
                  <a:pt x="68263" y="159023"/>
                  <a:pt x="52982" y="174186"/>
                  <a:pt x="34132" y="174186"/>
                </a:cubicBezTo>
                <a:cubicBezTo>
                  <a:pt x="15281" y="174186"/>
                  <a:pt x="0" y="159023"/>
                  <a:pt x="0" y="140319"/>
                </a:cubicBezTo>
                <a:cubicBezTo>
                  <a:pt x="0" y="121614"/>
                  <a:pt x="15281" y="106451"/>
                  <a:pt x="34132" y="106451"/>
                </a:cubicBezTo>
                <a:close/>
                <a:moveTo>
                  <a:pt x="92621" y="53242"/>
                </a:moveTo>
                <a:cubicBezTo>
                  <a:pt x="111481" y="53242"/>
                  <a:pt x="126769" y="68412"/>
                  <a:pt x="126769" y="87126"/>
                </a:cubicBezTo>
                <a:cubicBezTo>
                  <a:pt x="126769" y="105839"/>
                  <a:pt x="111481" y="121010"/>
                  <a:pt x="92621" y="121010"/>
                </a:cubicBezTo>
                <a:cubicBezTo>
                  <a:pt x="73762" y="121010"/>
                  <a:pt x="58473" y="105839"/>
                  <a:pt x="58473" y="87126"/>
                </a:cubicBezTo>
                <a:cubicBezTo>
                  <a:pt x="58473" y="68412"/>
                  <a:pt x="73762" y="53242"/>
                  <a:pt x="92621" y="53242"/>
                </a:cubicBezTo>
                <a:close/>
                <a:moveTo>
                  <a:pt x="151177" y="0"/>
                </a:moveTo>
                <a:cubicBezTo>
                  <a:pt x="170027" y="0"/>
                  <a:pt x="185309" y="15171"/>
                  <a:pt x="185309" y="33884"/>
                </a:cubicBezTo>
                <a:cubicBezTo>
                  <a:pt x="185309" y="52598"/>
                  <a:pt x="170027" y="67768"/>
                  <a:pt x="151177" y="67768"/>
                </a:cubicBezTo>
                <a:cubicBezTo>
                  <a:pt x="132327" y="67768"/>
                  <a:pt x="117045" y="52598"/>
                  <a:pt x="117045" y="33884"/>
                </a:cubicBezTo>
                <a:cubicBezTo>
                  <a:pt x="117045" y="15171"/>
                  <a:pt x="132327" y="0"/>
                  <a:pt x="151177" y="0"/>
                </a:cubicBezTo>
                <a:close/>
              </a:path>
            </a:pathLst>
          </a:custGeom>
          <a:gradFill flip="none" rotWithShape="1">
            <a:gsLst>
              <a:gs pos="0">
                <a:srgbClr val="3D8AAE"/>
              </a:gs>
              <a:gs pos="100000">
                <a:srgbClr val="255A79"/>
              </a:gs>
            </a:gsLst>
            <a:lin ang="0" scaled="1"/>
          </a:gradFill>
        </p:spPr>
      </p:sp>
      <p:sp>
        <p:nvSpPr>
          <p:cNvPr id="43" name="Text 41"/>
          <p:cNvSpPr/>
          <p:nvPr/>
        </p:nvSpPr>
        <p:spPr>
          <a:xfrm>
            <a:off x="6270632" y="5002530"/>
            <a:ext cx="185309" cy="280670"/>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44" name="Shape 42"/>
          <p:cNvSpPr/>
          <p:nvPr/>
        </p:nvSpPr>
        <p:spPr>
          <a:xfrm flipH="1">
            <a:off x="6468221" y="5002530"/>
            <a:ext cx="185309" cy="280670"/>
          </a:xfrm>
          <a:custGeom>
            <a:avLst/>
            <a:gdLst/>
            <a:ahLst/>
            <a:cxnLst/>
            <a:rect l="l" t="t" r="r" b="b"/>
            <a:pathLst>
              <a:path w="185309" h="280670">
                <a:moveTo>
                  <a:pt x="151177" y="212934"/>
                </a:moveTo>
                <a:cubicBezTo>
                  <a:pt x="170027" y="212934"/>
                  <a:pt x="185309" y="228097"/>
                  <a:pt x="185309" y="246802"/>
                </a:cubicBezTo>
                <a:cubicBezTo>
                  <a:pt x="185309" y="265507"/>
                  <a:pt x="170027" y="280670"/>
                  <a:pt x="151177" y="280670"/>
                </a:cubicBezTo>
                <a:cubicBezTo>
                  <a:pt x="132327" y="280670"/>
                  <a:pt x="117045" y="265507"/>
                  <a:pt x="117045" y="246802"/>
                </a:cubicBezTo>
                <a:cubicBezTo>
                  <a:pt x="117045" y="228097"/>
                  <a:pt x="132327" y="212934"/>
                  <a:pt x="151177" y="212934"/>
                </a:cubicBezTo>
                <a:close/>
                <a:moveTo>
                  <a:pt x="92621" y="159692"/>
                </a:moveTo>
                <a:cubicBezTo>
                  <a:pt x="111481" y="159692"/>
                  <a:pt x="126769" y="174855"/>
                  <a:pt x="126769" y="193560"/>
                </a:cubicBezTo>
                <a:cubicBezTo>
                  <a:pt x="126769" y="212265"/>
                  <a:pt x="111481" y="227428"/>
                  <a:pt x="92621" y="227428"/>
                </a:cubicBezTo>
                <a:cubicBezTo>
                  <a:pt x="73762" y="227428"/>
                  <a:pt x="58473" y="212265"/>
                  <a:pt x="58473" y="193560"/>
                </a:cubicBezTo>
                <a:cubicBezTo>
                  <a:pt x="58473" y="174855"/>
                  <a:pt x="73762" y="159692"/>
                  <a:pt x="92621" y="159692"/>
                </a:cubicBezTo>
                <a:close/>
                <a:moveTo>
                  <a:pt x="34132" y="106451"/>
                </a:moveTo>
                <a:cubicBezTo>
                  <a:pt x="52982" y="106451"/>
                  <a:pt x="68263" y="121614"/>
                  <a:pt x="68263" y="140319"/>
                </a:cubicBezTo>
                <a:cubicBezTo>
                  <a:pt x="68263" y="159023"/>
                  <a:pt x="52982" y="174186"/>
                  <a:pt x="34132" y="174186"/>
                </a:cubicBezTo>
                <a:cubicBezTo>
                  <a:pt x="15281" y="174186"/>
                  <a:pt x="0" y="159023"/>
                  <a:pt x="0" y="140319"/>
                </a:cubicBezTo>
                <a:cubicBezTo>
                  <a:pt x="0" y="121614"/>
                  <a:pt x="15281" y="106451"/>
                  <a:pt x="34132" y="106451"/>
                </a:cubicBezTo>
                <a:close/>
                <a:moveTo>
                  <a:pt x="92621" y="53242"/>
                </a:moveTo>
                <a:cubicBezTo>
                  <a:pt x="111481" y="53242"/>
                  <a:pt x="126769" y="68412"/>
                  <a:pt x="126769" y="87126"/>
                </a:cubicBezTo>
                <a:cubicBezTo>
                  <a:pt x="126769" y="105839"/>
                  <a:pt x="111481" y="121010"/>
                  <a:pt x="92621" y="121010"/>
                </a:cubicBezTo>
                <a:cubicBezTo>
                  <a:pt x="73762" y="121010"/>
                  <a:pt x="58473" y="105839"/>
                  <a:pt x="58473" y="87126"/>
                </a:cubicBezTo>
                <a:cubicBezTo>
                  <a:pt x="58473" y="68412"/>
                  <a:pt x="73762" y="53242"/>
                  <a:pt x="92621" y="53242"/>
                </a:cubicBezTo>
                <a:close/>
                <a:moveTo>
                  <a:pt x="151177" y="0"/>
                </a:moveTo>
                <a:cubicBezTo>
                  <a:pt x="170027" y="0"/>
                  <a:pt x="185309" y="15171"/>
                  <a:pt x="185309" y="33884"/>
                </a:cubicBezTo>
                <a:cubicBezTo>
                  <a:pt x="185309" y="52598"/>
                  <a:pt x="170027" y="67768"/>
                  <a:pt x="151177" y="67768"/>
                </a:cubicBezTo>
                <a:cubicBezTo>
                  <a:pt x="132327" y="67768"/>
                  <a:pt x="117045" y="52598"/>
                  <a:pt x="117045" y="33884"/>
                </a:cubicBezTo>
                <a:cubicBezTo>
                  <a:pt x="117045" y="15171"/>
                  <a:pt x="132327" y="0"/>
                  <a:pt x="151177" y="0"/>
                </a:cubicBezTo>
                <a:close/>
              </a:path>
            </a:pathLst>
          </a:custGeom>
          <a:gradFill flip="none" rotWithShape="1">
            <a:gsLst>
              <a:gs pos="0">
                <a:srgbClr val="3D8AAE"/>
              </a:gs>
              <a:gs pos="100000">
                <a:srgbClr val="255A79"/>
              </a:gs>
            </a:gsLst>
            <a:lin ang="0" scaled="1"/>
          </a:gradFill>
        </p:spPr>
      </p:sp>
      <p:sp>
        <p:nvSpPr>
          <p:cNvPr id="45" name="Text 43"/>
          <p:cNvSpPr/>
          <p:nvPr/>
        </p:nvSpPr>
        <p:spPr>
          <a:xfrm>
            <a:off x="6468221" y="5002530"/>
            <a:ext cx="185309" cy="280670"/>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46" name="Shape 44"/>
          <p:cNvSpPr/>
          <p:nvPr/>
        </p:nvSpPr>
        <p:spPr>
          <a:xfrm flipH="1">
            <a:off x="8402320" y="4963160"/>
            <a:ext cx="185309" cy="280670"/>
          </a:xfrm>
          <a:custGeom>
            <a:avLst/>
            <a:gdLst/>
            <a:ahLst/>
            <a:cxnLst/>
            <a:rect l="l" t="t" r="r" b="b"/>
            <a:pathLst>
              <a:path w="185309" h="280670">
                <a:moveTo>
                  <a:pt x="151177" y="212934"/>
                </a:moveTo>
                <a:cubicBezTo>
                  <a:pt x="170027" y="212934"/>
                  <a:pt x="185309" y="228097"/>
                  <a:pt x="185309" y="246802"/>
                </a:cubicBezTo>
                <a:cubicBezTo>
                  <a:pt x="185309" y="265507"/>
                  <a:pt x="170027" y="280670"/>
                  <a:pt x="151177" y="280670"/>
                </a:cubicBezTo>
                <a:cubicBezTo>
                  <a:pt x="132327" y="280670"/>
                  <a:pt x="117045" y="265507"/>
                  <a:pt x="117045" y="246802"/>
                </a:cubicBezTo>
                <a:cubicBezTo>
                  <a:pt x="117045" y="228097"/>
                  <a:pt x="132327" y="212934"/>
                  <a:pt x="151177" y="212934"/>
                </a:cubicBezTo>
                <a:close/>
                <a:moveTo>
                  <a:pt x="92621" y="159692"/>
                </a:moveTo>
                <a:cubicBezTo>
                  <a:pt x="111481" y="159692"/>
                  <a:pt x="126769" y="174855"/>
                  <a:pt x="126769" y="193560"/>
                </a:cubicBezTo>
                <a:cubicBezTo>
                  <a:pt x="126769" y="212265"/>
                  <a:pt x="111481" y="227428"/>
                  <a:pt x="92621" y="227428"/>
                </a:cubicBezTo>
                <a:cubicBezTo>
                  <a:pt x="73762" y="227428"/>
                  <a:pt x="58473" y="212265"/>
                  <a:pt x="58473" y="193560"/>
                </a:cubicBezTo>
                <a:cubicBezTo>
                  <a:pt x="58473" y="174855"/>
                  <a:pt x="73762" y="159692"/>
                  <a:pt x="92621" y="159692"/>
                </a:cubicBezTo>
                <a:close/>
                <a:moveTo>
                  <a:pt x="34132" y="106451"/>
                </a:moveTo>
                <a:cubicBezTo>
                  <a:pt x="52982" y="106451"/>
                  <a:pt x="68263" y="121614"/>
                  <a:pt x="68263" y="140319"/>
                </a:cubicBezTo>
                <a:cubicBezTo>
                  <a:pt x="68263" y="159023"/>
                  <a:pt x="52982" y="174186"/>
                  <a:pt x="34132" y="174186"/>
                </a:cubicBezTo>
                <a:cubicBezTo>
                  <a:pt x="15281" y="174186"/>
                  <a:pt x="0" y="159023"/>
                  <a:pt x="0" y="140319"/>
                </a:cubicBezTo>
                <a:cubicBezTo>
                  <a:pt x="0" y="121614"/>
                  <a:pt x="15281" y="106451"/>
                  <a:pt x="34132" y="106451"/>
                </a:cubicBezTo>
                <a:close/>
                <a:moveTo>
                  <a:pt x="92621" y="53242"/>
                </a:moveTo>
                <a:cubicBezTo>
                  <a:pt x="111481" y="53242"/>
                  <a:pt x="126769" y="68412"/>
                  <a:pt x="126769" y="87126"/>
                </a:cubicBezTo>
                <a:cubicBezTo>
                  <a:pt x="126769" y="105839"/>
                  <a:pt x="111481" y="121010"/>
                  <a:pt x="92621" y="121010"/>
                </a:cubicBezTo>
                <a:cubicBezTo>
                  <a:pt x="73762" y="121010"/>
                  <a:pt x="58473" y="105839"/>
                  <a:pt x="58473" y="87126"/>
                </a:cubicBezTo>
                <a:cubicBezTo>
                  <a:pt x="58473" y="68412"/>
                  <a:pt x="73762" y="53242"/>
                  <a:pt x="92621" y="53242"/>
                </a:cubicBezTo>
                <a:close/>
                <a:moveTo>
                  <a:pt x="151177" y="0"/>
                </a:moveTo>
                <a:cubicBezTo>
                  <a:pt x="170027" y="0"/>
                  <a:pt x="185309" y="15171"/>
                  <a:pt x="185309" y="33884"/>
                </a:cubicBezTo>
                <a:cubicBezTo>
                  <a:pt x="185309" y="52598"/>
                  <a:pt x="170027" y="67768"/>
                  <a:pt x="151177" y="67768"/>
                </a:cubicBezTo>
                <a:cubicBezTo>
                  <a:pt x="132327" y="67768"/>
                  <a:pt x="117045" y="52598"/>
                  <a:pt x="117045" y="33884"/>
                </a:cubicBezTo>
                <a:cubicBezTo>
                  <a:pt x="117045" y="15171"/>
                  <a:pt x="132327" y="0"/>
                  <a:pt x="151177" y="0"/>
                </a:cubicBezTo>
                <a:close/>
              </a:path>
            </a:pathLst>
          </a:custGeom>
          <a:gradFill flip="none" rotWithShape="1">
            <a:gsLst>
              <a:gs pos="0">
                <a:srgbClr val="3D8AAE"/>
              </a:gs>
              <a:gs pos="100000">
                <a:srgbClr val="255A79"/>
              </a:gs>
            </a:gsLst>
            <a:lin ang="0" scaled="1"/>
          </a:gradFill>
        </p:spPr>
      </p:sp>
      <p:sp>
        <p:nvSpPr>
          <p:cNvPr id="47" name="Text 45"/>
          <p:cNvSpPr/>
          <p:nvPr/>
        </p:nvSpPr>
        <p:spPr>
          <a:xfrm>
            <a:off x="8402320" y="4963160"/>
            <a:ext cx="185309" cy="280670"/>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48" name="Shape 46"/>
          <p:cNvSpPr/>
          <p:nvPr/>
        </p:nvSpPr>
        <p:spPr>
          <a:xfrm flipH="1">
            <a:off x="8599912" y="4963160"/>
            <a:ext cx="185309" cy="280670"/>
          </a:xfrm>
          <a:custGeom>
            <a:avLst/>
            <a:gdLst/>
            <a:ahLst/>
            <a:cxnLst/>
            <a:rect l="l" t="t" r="r" b="b"/>
            <a:pathLst>
              <a:path w="185309" h="280670">
                <a:moveTo>
                  <a:pt x="151177" y="212934"/>
                </a:moveTo>
                <a:cubicBezTo>
                  <a:pt x="170027" y="212934"/>
                  <a:pt x="185309" y="228097"/>
                  <a:pt x="185309" y="246802"/>
                </a:cubicBezTo>
                <a:cubicBezTo>
                  <a:pt x="185309" y="265507"/>
                  <a:pt x="170027" y="280670"/>
                  <a:pt x="151177" y="280670"/>
                </a:cubicBezTo>
                <a:cubicBezTo>
                  <a:pt x="132327" y="280670"/>
                  <a:pt x="117045" y="265507"/>
                  <a:pt x="117045" y="246802"/>
                </a:cubicBezTo>
                <a:cubicBezTo>
                  <a:pt x="117045" y="228097"/>
                  <a:pt x="132327" y="212934"/>
                  <a:pt x="151177" y="212934"/>
                </a:cubicBezTo>
                <a:close/>
                <a:moveTo>
                  <a:pt x="92621" y="159692"/>
                </a:moveTo>
                <a:cubicBezTo>
                  <a:pt x="111481" y="159692"/>
                  <a:pt x="126769" y="174855"/>
                  <a:pt x="126769" y="193560"/>
                </a:cubicBezTo>
                <a:cubicBezTo>
                  <a:pt x="126769" y="212265"/>
                  <a:pt x="111481" y="227428"/>
                  <a:pt x="92621" y="227428"/>
                </a:cubicBezTo>
                <a:cubicBezTo>
                  <a:pt x="73762" y="227428"/>
                  <a:pt x="58473" y="212265"/>
                  <a:pt x="58473" y="193560"/>
                </a:cubicBezTo>
                <a:cubicBezTo>
                  <a:pt x="58473" y="174855"/>
                  <a:pt x="73762" y="159692"/>
                  <a:pt x="92621" y="159692"/>
                </a:cubicBezTo>
                <a:close/>
                <a:moveTo>
                  <a:pt x="34132" y="106451"/>
                </a:moveTo>
                <a:cubicBezTo>
                  <a:pt x="52982" y="106451"/>
                  <a:pt x="68263" y="121614"/>
                  <a:pt x="68263" y="140319"/>
                </a:cubicBezTo>
                <a:cubicBezTo>
                  <a:pt x="68263" y="159023"/>
                  <a:pt x="52982" y="174186"/>
                  <a:pt x="34132" y="174186"/>
                </a:cubicBezTo>
                <a:cubicBezTo>
                  <a:pt x="15281" y="174186"/>
                  <a:pt x="0" y="159023"/>
                  <a:pt x="0" y="140319"/>
                </a:cubicBezTo>
                <a:cubicBezTo>
                  <a:pt x="0" y="121614"/>
                  <a:pt x="15281" y="106451"/>
                  <a:pt x="34132" y="106451"/>
                </a:cubicBezTo>
                <a:close/>
                <a:moveTo>
                  <a:pt x="92621" y="53242"/>
                </a:moveTo>
                <a:cubicBezTo>
                  <a:pt x="111481" y="53242"/>
                  <a:pt x="126769" y="68412"/>
                  <a:pt x="126769" y="87126"/>
                </a:cubicBezTo>
                <a:cubicBezTo>
                  <a:pt x="126769" y="105839"/>
                  <a:pt x="111481" y="121010"/>
                  <a:pt x="92621" y="121010"/>
                </a:cubicBezTo>
                <a:cubicBezTo>
                  <a:pt x="73762" y="121010"/>
                  <a:pt x="58473" y="105839"/>
                  <a:pt x="58473" y="87126"/>
                </a:cubicBezTo>
                <a:cubicBezTo>
                  <a:pt x="58473" y="68412"/>
                  <a:pt x="73762" y="53242"/>
                  <a:pt x="92621" y="53242"/>
                </a:cubicBezTo>
                <a:close/>
                <a:moveTo>
                  <a:pt x="151177" y="0"/>
                </a:moveTo>
                <a:cubicBezTo>
                  <a:pt x="170027" y="0"/>
                  <a:pt x="185309" y="15171"/>
                  <a:pt x="185309" y="33884"/>
                </a:cubicBezTo>
                <a:cubicBezTo>
                  <a:pt x="185309" y="52598"/>
                  <a:pt x="170027" y="67768"/>
                  <a:pt x="151177" y="67768"/>
                </a:cubicBezTo>
                <a:cubicBezTo>
                  <a:pt x="132327" y="67768"/>
                  <a:pt x="117045" y="52598"/>
                  <a:pt x="117045" y="33884"/>
                </a:cubicBezTo>
                <a:cubicBezTo>
                  <a:pt x="117045" y="15171"/>
                  <a:pt x="132327" y="0"/>
                  <a:pt x="151177" y="0"/>
                </a:cubicBezTo>
                <a:close/>
              </a:path>
            </a:pathLst>
          </a:custGeom>
          <a:gradFill flip="none" rotWithShape="1">
            <a:gsLst>
              <a:gs pos="0">
                <a:srgbClr val="3D8AAE"/>
              </a:gs>
              <a:gs pos="100000">
                <a:srgbClr val="255A79"/>
              </a:gs>
            </a:gsLst>
            <a:lin ang="0" scaled="1"/>
          </a:gradFill>
        </p:spPr>
      </p:sp>
      <p:sp>
        <p:nvSpPr>
          <p:cNvPr id="49" name="Text 47"/>
          <p:cNvSpPr/>
          <p:nvPr/>
        </p:nvSpPr>
        <p:spPr>
          <a:xfrm>
            <a:off x="8599912" y="4963160"/>
            <a:ext cx="185309" cy="280670"/>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50" name="Shape 48"/>
          <p:cNvSpPr/>
          <p:nvPr/>
        </p:nvSpPr>
        <p:spPr>
          <a:xfrm flipH="1">
            <a:off x="8797504" y="4963160"/>
            <a:ext cx="185309" cy="280670"/>
          </a:xfrm>
          <a:custGeom>
            <a:avLst/>
            <a:gdLst/>
            <a:ahLst/>
            <a:cxnLst/>
            <a:rect l="l" t="t" r="r" b="b"/>
            <a:pathLst>
              <a:path w="185309" h="280670">
                <a:moveTo>
                  <a:pt x="151177" y="212934"/>
                </a:moveTo>
                <a:cubicBezTo>
                  <a:pt x="170027" y="212934"/>
                  <a:pt x="185309" y="228097"/>
                  <a:pt x="185309" y="246802"/>
                </a:cubicBezTo>
                <a:cubicBezTo>
                  <a:pt x="185309" y="265507"/>
                  <a:pt x="170027" y="280670"/>
                  <a:pt x="151177" y="280670"/>
                </a:cubicBezTo>
                <a:cubicBezTo>
                  <a:pt x="132327" y="280670"/>
                  <a:pt x="117045" y="265507"/>
                  <a:pt x="117045" y="246802"/>
                </a:cubicBezTo>
                <a:cubicBezTo>
                  <a:pt x="117045" y="228097"/>
                  <a:pt x="132327" y="212934"/>
                  <a:pt x="151177" y="212934"/>
                </a:cubicBezTo>
                <a:close/>
                <a:moveTo>
                  <a:pt x="92621" y="159692"/>
                </a:moveTo>
                <a:cubicBezTo>
                  <a:pt x="111481" y="159692"/>
                  <a:pt x="126769" y="174855"/>
                  <a:pt x="126769" y="193560"/>
                </a:cubicBezTo>
                <a:cubicBezTo>
                  <a:pt x="126769" y="212265"/>
                  <a:pt x="111481" y="227428"/>
                  <a:pt x="92621" y="227428"/>
                </a:cubicBezTo>
                <a:cubicBezTo>
                  <a:pt x="73762" y="227428"/>
                  <a:pt x="58473" y="212265"/>
                  <a:pt x="58473" y="193560"/>
                </a:cubicBezTo>
                <a:cubicBezTo>
                  <a:pt x="58473" y="174855"/>
                  <a:pt x="73762" y="159692"/>
                  <a:pt x="92621" y="159692"/>
                </a:cubicBezTo>
                <a:close/>
                <a:moveTo>
                  <a:pt x="34132" y="106451"/>
                </a:moveTo>
                <a:cubicBezTo>
                  <a:pt x="52982" y="106451"/>
                  <a:pt x="68263" y="121614"/>
                  <a:pt x="68263" y="140319"/>
                </a:cubicBezTo>
                <a:cubicBezTo>
                  <a:pt x="68263" y="159023"/>
                  <a:pt x="52982" y="174186"/>
                  <a:pt x="34132" y="174186"/>
                </a:cubicBezTo>
                <a:cubicBezTo>
                  <a:pt x="15281" y="174186"/>
                  <a:pt x="0" y="159023"/>
                  <a:pt x="0" y="140319"/>
                </a:cubicBezTo>
                <a:cubicBezTo>
                  <a:pt x="0" y="121614"/>
                  <a:pt x="15281" y="106451"/>
                  <a:pt x="34132" y="106451"/>
                </a:cubicBezTo>
                <a:close/>
                <a:moveTo>
                  <a:pt x="92621" y="53242"/>
                </a:moveTo>
                <a:cubicBezTo>
                  <a:pt x="111481" y="53242"/>
                  <a:pt x="126769" y="68412"/>
                  <a:pt x="126769" y="87126"/>
                </a:cubicBezTo>
                <a:cubicBezTo>
                  <a:pt x="126769" y="105839"/>
                  <a:pt x="111481" y="121010"/>
                  <a:pt x="92621" y="121010"/>
                </a:cubicBezTo>
                <a:cubicBezTo>
                  <a:pt x="73762" y="121010"/>
                  <a:pt x="58473" y="105839"/>
                  <a:pt x="58473" y="87126"/>
                </a:cubicBezTo>
                <a:cubicBezTo>
                  <a:pt x="58473" y="68412"/>
                  <a:pt x="73762" y="53242"/>
                  <a:pt x="92621" y="53242"/>
                </a:cubicBezTo>
                <a:close/>
                <a:moveTo>
                  <a:pt x="151177" y="0"/>
                </a:moveTo>
                <a:cubicBezTo>
                  <a:pt x="170027" y="0"/>
                  <a:pt x="185309" y="15171"/>
                  <a:pt x="185309" y="33884"/>
                </a:cubicBezTo>
                <a:cubicBezTo>
                  <a:pt x="185309" y="52598"/>
                  <a:pt x="170027" y="67768"/>
                  <a:pt x="151177" y="67768"/>
                </a:cubicBezTo>
                <a:cubicBezTo>
                  <a:pt x="132327" y="67768"/>
                  <a:pt x="117045" y="52598"/>
                  <a:pt x="117045" y="33884"/>
                </a:cubicBezTo>
                <a:cubicBezTo>
                  <a:pt x="117045" y="15171"/>
                  <a:pt x="132327" y="0"/>
                  <a:pt x="151177" y="0"/>
                </a:cubicBezTo>
                <a:close/>
              </a:path>
            </a:pathLst>
          </a:custGeom>
          <a:gradFill flip="none" rotWithShape="1">
            <a:gsLst>
              <a:gs pos="0">
                <a:srgbClr val="3D8AAE"/>
              </a:gs>
              <a:gs pos="100000">
                <a:srgbClr val="255A79"/>
              </a:gs>
            </a:gsLst>
            <a:lin ang="0" scaled="1"/>
          </a:gradFill>
        </p:spPr>
      </p:sp>
      <p:sp>
        <p:nvSpPr>
          <p:cNvPr id="51" name="Text 49"/>
          <p:cNvSpPr/>
          <p:nvPr/>
        </p:nvSpPr>
        <p:spPr>
          <a:xfrm>
            <a:off x="8797504" y="4963160"/>
            <a:ext cx="185309" cy="280670"/>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52" name="Shape 50"/>
          <p:cNvSpPr/>
          <p:nvPr/>
        </p:nvSpPr>
        <p:spPr>
          <a:xfrm flipH="1">
            <a:off x="8995096" y="4963160"/>
            <a:ext cx="185309" cy="280670"/>
          </a:xfrm>
          <a:custGeom>
            <a:avLst/>
            <a:gdLst/>
            <a:ahLst/>
            <a:cxnLst/>
            <a:rect l="l" t="t" r="r" b="b"/>
            <a:pathLst>
              <a:path w="185309" h="280670">
                <a:moveTo>
                  <a:pt x="151177" y="212934"/>
                </a:moveTo>
                <a:cubicBezTo>
                  <a:pt x="170027" y="212934"/>
                  <a:pt x="185309" y="228097"/>
                  <a:pt x="185309" y="246802"/>
                </a:cubicBezTo>
                <a:cubicBezTo>
                  <a:pt x="185309" y="265507"/>
                  <a:pt x="170027" y="280670"/>
                  <a:pt x="151177" y="280670"/>
                </a:cubicBezTo>
                <a:cubicBezTo>
                  <a:pt x="132327" y="280670"/>
                  <a:pt x="117045" y="265507"/>
                  <a:pt x="117045" y="246802"/>
                </a:cubicBezTo>
                <a:cubicBezTo>
                  <a:pt x="117045" y="228097"/>
                  <a:pt x="132327" y="212934"/>
                  <a:pt x="151177" y="212934"/>
                </a:cubicBezTo>
                <a:close/>
                <a:moveTo>
                  <a:pt x="92621" y="159692"/>
                </a:moveTo>
                <a:cubicBezTo>
                  <a:pt x="111481" y="159692"/>
                  <a:pt x="126769" y="174855"/>
                  <a:pt x="126769" y="193560"/>
                </a:cubicBezTo>
                <a:cubicBezTo>
                  <a:pt x="126769" y="212265"/>
                  <a:pt x="111481" y="227428"/>
                  <a:pt x="92621" y="227428"/>
                </a:cubicBezTo>
                <a:cubicBezTo>
                  <a:pt x="73762" y="227428"/>
                  <a:pt x="58473" y="212265"/>
                  <a:pt x="58473" y="193560"/>
                </a:cubicBezTo>
                <a:cubicBezTo>
                  <a:pt x="58473" y="174855"/>
                  <a:pt x="73762" y="159692"/>
                  <a:pt x="92621" y="159692"/>
                </a:cubicBezTo>
                <a:close/>
                <a:moveTo>
                  <a:pt x="34132" y="106451"/>
                </a:moveTo>
                <a:cubicBezTo>
                  <a:pt x="52982" y="106451"/>
                  <a:pt x="68263" y="121614"/>
                  <a:pt x="68263" y="140319"/>
                </a:cubicBezTo>
                <a:cubicBezTo>
                  <a:pt x="68263" y="159023"/>
                  <a:pt x="52982" y="174186"/>
                  <a:pt x="34132" y="174186"/>
                </a:cubicBezTo>
                <a:cubicBezTo>
                  <a:pt x="15281" y="174186"/>
                  <a:pt x="0" y="159023"/>
                  <a:pt x="0" y="140319"/>
                </a:cubicBezTo>
                <a:cubicBezTo>
                  <a:pt x="0" y="121614"/>
                  <a:pt x="15281" y="106451"/>
                  <a:pt x="34132" y="106451"/>
                </a:cubicBezTo>
                <a:close/>
                <a:moveTo>
                  <a:pt x="92621" y="53242"/>
                </a:moveTo>
                <a:cubicBezTo>
                  <a:pt x="111481" y="53242"/>
                  <a:pt x="126769" y="68412"/>
                  <a:pt x="126769" y="87126"/>
                </a:cubicBezTo>
                <a:cubicBezTo>
                  <a:pt x="126769" y="105839"/>
                  <a:pt x="111481" y="121010"/>
                  <a:pt x="92621" y="121010"/>
                </a:cubicBezTo>
                <a:cubicBezTo>
                  <a:pt x="73762" y="121010"/>
                  <a:pt x="58473" y="105839"/>
                  <a:pt x="58473" y="87126"/>
                </a:cubicBezTo>
                <a:cubicBezTo>
                  <a:pt x="58473" y="68412"/>
                  <a:pt x="73762" y="53242"/>
                  <a:pt x="92621" y="53242"/>
                </a:cubicBezTo>
                <a:close/>
                <a:moveTo>
                  <a:pt x="151177" y="0"/>
                </a:moveTo>
                <a:cubicBezTo>
                  <a:pt x="170027" y="0"/>
                  <a:pt x="185309" y="15171"/>
                  <a:pt x="185309" y="33884"/>
                </a:cubicBezTo>
                <a:cubicBezTo>
                  <a:pt x="185309" y="52598"/>
                  <a:pt x="170027" y="67768"/>
                  <a:pt x="151177" y="67768"/>
                </a:cubicBezTo>
                <a:cubicBezTo>
                  <a:pt x="132327" y="67768"/>
                  <a:pt x="117045" y="52598"/>
                  <a:pt x="117045" y="33884"/>
                </a:cubicBezTo>
                <a:cubicBezTo>
                  <a:pt x="117045" y="15171"/>
                  <a:pt x="132327" y="0"/>
                  <a:pt x="151177" y="0"/>
                </a:cubicBezTo>
                <a:close/>
              </a:path>
            </a:pathLst>
          </a:custGeom>
          <a:gradFill flip="none" rotWithShape="1">
            <a:gsLst>
              <a:gs pos="0">
                <a:srgbClr val="3D8AAE"/>
              </a:gs>
              <a:gs pos="100000">
                <a:srgbClr val="255A79"/>
              </a:gs>
            </a:gsLst>
            <a:lin ang="0" scaled="1"/>
          </a:gradFill>
        </p:spPr>
      </p:sp>
      <p:sp>
        <p:nvSpPr>
          <p:cNvPr id="53" name="Text 51"/>
          <p:cNvSpPr/>
          <p:nvPr/>
        </p:nvSpPr>
        <p:spPr>
          <a:xfrm>
            <a:off x="8995096" y="4963160"/>
            <a:ext cx="185309" cy="280670"/>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54" name="Shape 52"/>
          <p:cNvSpPr/>
          <p:nvPr/>
        </p:nvSpPr>
        <p:spPr>
          <a:xfrm flipH="1">
            <a:off x="9192688" y="4963160"/>
            <a:ext cx="185309" cy="280670"/>
          </a:xfrm>
          <a:custGeom>
            <a:avLst/>
            <a:gdLst/>
            <a:ahLst/>
            <a:cxnLst/>
            <a:rect l="l" t="t" r="r" b="b"/>
            <a:pathLst>
              <a:path w="185309" h="280670">
                <a:moveTo>
                  <a:pt x="151177" y="212934"/>
                </a:moveTo>
                <a:cubicBezTo>
                  <a:pt x="170027" y="212934"/>
                  <a:pt x="185309" y="228097"/>
                  <a:pt x="185309" y="246802"/>
                </a:cubicBezTo>
                <a:cubicBezTo>
                  <a:pt x="185309" y="265507"/>
                  <a:pt x="170027" y="280670"/>
                  <a:pt x="151177" y="280670"/>
                </a:cubicBezTo>
                <a:cubicBezTo>
                  <a:pt x="132327" y="280670"/>
                  <a:pt x="117045" y="265507"/>
                  <a:pt x="117045" y="246802"/>
                </a:cubicBezTo>
                <a:cubicBezTo>
                  <a:pt x="117045" y="228097"/>
                  <a:pt x="132327" y="212934"/>
                  <a:pt x="151177" y="212934"/>
                </a:cubicBezTo>
                <a:close/>
                <a:moveTo>
                  <a:pt x="92621" y="159692"/>
                </a:moveTo>
                <a:cubicBezTo>
                  <a:pt x="111481" y="159692"/>
                  <a:pt x="126769" y="174855"/>
                  <a:pt x="126769" y="193560"/>
                </a:cubicBezTo>
                <a:cubicBezTo>
                  <a:pt x="126769" y="212265"/>
                  <a:pt x="111481" y="227428"/>
                  <a:pt x="92621" y="227428"/>
                </a:cubicBezTo>
                <a:cubicBezTo>
                  <a:pt x="73762" y="227428"/>
                  <a:pt x="58473" y="212265"/>
                  <a:pt x="58473" y="193560"/>
                </a:cubicBezTo>
                <a:cubicBezTo>
                  <a:pt x="58473" y="174855"/>
                  <a:pt x="73762" y="159692"/>
                  <a:pt x="92621" y="159692"/>
                </a:cubicBezTo>
                <a:close/>
                <a:moveTo>
                  <a:pt x="34132" y="106451"/>
                </a:moveTo>
                <a:cubicBezTo>
                  <a:pt x="52982" y="106451"/>
                  <a:pt x="68263" y="121614"/>
                  <a:pt x="68263" y="140319"/>
                </a:cubicBezTo>
                <a:cubicBezTo>
                  <a:pt x="68263" y="159023"/>
                  <a:pt x="52982" y="174186"/>
                  <a:pt x="34132" y="174186"/>
                </a:cubicBezTo>
                <a:cubicBezTo>
                  <a:pt x="15281" y="174186"/>
                  <a:pt x="0" y="159023"/>
                  <a:pt x="0" y="140319"/>
                </a:cubicBezTo>
                <a:cubicBezTo>
                  <a:pt x="0" y="121614"/>
                  <a:pt x="15281" y="106451"/>
                  <a:pt x="34132" y="106451"/>
                </a:cubicBezTo>
                <a:close/>
                <a:moveTo>
                  <a:pt x="92621" y="53242"/>
                </a:moveTo>
                <a:cubicBezTo>
                  <a:pt x="111481" y="53242"/>
                  <a:pt x="126769" y="68412"/>
                  <a:pt x="126769" y="87126"/>
                </a:cubicBezTo>
                <a:cubicBezTo>
                  <a:pt x="126769" y="105839"/>
                  <a:pt x="111481" y="121010"/>
                  <a:pt x="92621" y="121010"/>
                </a:cubicBezTo>
                <a:cubicBezTo>
                  <a:pt x="73762" y="121010"/>
                  <a:pt x="58473" y="105839"/>
                  <a:pt x="58473" y="87126"/>
                </a:cubicBezTo>
                <a:cubicBezTo>
                  <a:pt x="58473" y="68412"/>
                  <a:pt x="73762" y="53242"/>
                  <a:pt x="92621" y="53242"/>
                </a:cubicBezTo>
                <a:close/>
                <a:moveTo>
                  <a:pt x="151177" y="0"/>
                </a:moveTo>
                <a:cubicBezTo>
                  <a:pt x="170027" y="0"/>
                  <a:pt x="185309" y="15171"/>
                  <a:pt x="185309" y="33884"/>
                </a:cubicBezTo>
                <a:cubicBezTo>
                  <a:pt x="185309" y="52598"/>
                  <a:pt x="170027" y="67768"/>
                  <a:pt x="151177" y="67768"/>
                </a:cubicBezTo>
                <a:cubicBezTo>
                  <a:pt x="132327" y="67768"/>
                  <a:pt x="117045" y="52598"/>
                  <a:pt x="117045" y="33884"/>
                </a:cubicBezTo>
                <a:cubicBezTo>
                  <a:pt x="117045" y="15171"/>
                  <a:pt x="132327" y="0"/>
                  <a:pt x="151177" y="0"/>
                </a:cubicBezTo>
                <a:close/>
              </a:path>
            </a:pathLst>
          </a:custGeom>
          <a:gradFill flip="none" rotWithShape="1">
            <a:gsLst>
              <a:gs pos="0">
                <a:srgbClr val="3D8AAE"/>
              </a:gs>
              <a:gs pos="100000">
                <a:srgbClr val="255A79"/>
              </a:gs>
            </a:gsLst>
            <a:lin ang="0" scaled="1"/>
          </a:gradFill>
        </p:spPr>
      </p:sp>
      <p:sp>
        <p:nvSpPr>
          <p:cNvPr id="55" name="Text 53"/>
          <p:cNvSpPr/>
          <p:nvPr/>
        </p:nvSpPr>
        <p:spPr>
          <a:xfrm>
            <a:off x="9192688" y="4963160"/>
            <a:ext cx="185309" cy="280670"/>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56" name="Shape 54"/>
          <p:cNvSpPr/>
          <p:nvPr/>
        </p:nvSpPr>
        <p:spPr>
          <a:xfrm flipH="1">
            <a:off x="9390280" y="4963160"/>
            <a:ext cx="185309" cy="280670"/>
          </a:xfrm>
          <a:custGeom>
            <a:avLst/>
            <a:gdLst/>
            <a:ahLst/>
            <a:cxnLst/>
            <a:rect l="l" t="t" r="r" b="b"/>
            <a:pathLst>
              <a:path w="185309" h="280670">
                <a:moveTo>
                  <a:pt x="151177" y="212934"/>
                </a:moveTo>
                <a:cubicBezTo>
                  <a:pt x="170027" y="212934"/>
                  <a:pt x="185309" y="228097"/>
                  <a:pt x="185309" y="246802"/>
                </a:cubicBezTo>
                <a:cubicBezTo>
                  <a:pt x="185309" y="265507"/>
                  <a:pt x="170027" y="280670"/>
                  <a:pt x="151177" y="280670"/>
                </a:cubicBezTo>
                <a:cubicBezTo>
                  <a:pt x="132327" y="280670"/>
                  <a:pt x="117045" y="265507"/>
                  <a:pt x="117045" y="246802"/>
                </a:cubicBezTo>
                <a:cubicBezTo>
                  <a:pt x="117045" y="228097"/>
                  <a:pt x="132327" y="212934"/>
                  <a:pt x="151177" y="212934"/>
                </a:cubicBezTo>
                <a:close/>
                <a:moveTo>
                  <a:pt x="92621" y="159692"/>
                </a:moveTo>
                <a:cubicBezTo>
                  <a:pt x="111481" y="159692"/>
                  <a:pt x="126769" y="174855"/>
                  <a:pt x="126769" y="193560"/>
                </a:cubicBezTo>
                <a:cubicBezTo>
                  <a:pt x="126769" y="212265"/>
                  <a:pt x="111481" y="227428"/>
                  <a:pt x="92621" y="227428"/>
                </a:cubicBezTo>
                <a:cubicBezTo>
                  <a:pt x="73762" y="227428"/>
                  <a:pt x="58473" y="212265"/>
                  <a:pt x="58473" y="193560"/>
                </a:cubicBezTo>
                <a:cubicBezTo>
                  <a:pt x="58473" y="174855"/>
                  <a:pt x="73762" y="159692"/>
                  <a:pt x="92621" y="159692"/>
                </a:cubicBezTo>
                <a:close/>
                <a:moveTo>
                  <a:pt x="34132" y="106451"/>
                </a:moveTo>
                <a:cubicBezTo>
                  <a:pt x="52982" y="106451"/>
                  <a:pt x="68263" y="121614"/>
                  <a:pt x="68263" y="140319"/>
                </a:cubicBezTo>
                <a:cubicBezTo>
                  <a:pt x="68263" y="159023"/>
                  <a:pt x="52982" y="174186"/>
                  <a:pt x="34132" y="174186"/>
                </a:cubicBezTo>
                <a:cubicBezTo>
                  <a:pt x="15281" y="174186"/>
                  <a:pt x="0" y="159023"/>
                  <a:pt x="0" y="140319"/>
                </a:cubicBezTo>
                <a:cubicBezTo>
                  <a:pt x="0" y="121614"/>
                  <a:pt x="15281" y="106451"/>
                  <a:pt x="34132" y="106451"/>
                </a:cubicBezTo>
                <a:close/>
                <a:moveTo>
                  <a:pt x="92621" y="53242"/>
                </a:moveTo>
                <a:cubicBezTo>
                  <a:pt x="111481" y="53242"/>
                  <a:pt x="126769" y="68412"/>
                  <a:pt x="126769" y="87126"/>
                </a:cubicBezTo>
                <a:cubicBezTo>
                  <a:pt x="126769" y="105839"/>
                  <a:pt x="111481" y="121010"/>
                  <a:pt x="92621" y="121010"/>
                </a:cubicBezTo>
                <a:cubicBezTo>
                  <a:pt x="73762" y="121010"/>
                  <a:pt x="58473" y="105839"/>
                  <a:pt x="58473" y="87126"/>
                </a:cubicBezTo>
                <a:cubicBezTo>
                  <a:pt x="58473" y="68412"/>
                  <a:pt x="73762" y="53242"/>
                  <a:pt x="92621" y="53242"/>
                </a:cubicBezTo>
                <a:close/>
                <a:moveTo>
                  <a:pt x="151177" y="0"/>
                </a:moveTo>
                <a:cubicBezTo>
                  <a:pt x="170027" y="0"/>
                  <a:pt x="185309" y="15171"/>
                  <a:pt x="185309" y="33884"/>
                </a:cubicBezTo>
                <a:cubicBezTo>
                  <a:pt x="185309" y="52598"/>
                  <a:pt x="170027" y="67768"/>
                  <a:pt x="151177" y="67768"/>
                </a:cubicBezTo>
                <a:cubicBezTo>
                  <a:pt x="132327" y="67768"/>
                  <a:pt x="117045" y="52598"/>
                  <a:pt x="117045" y="33884"/>
                </a:cubicBezTo>
                <a:cubicBezTo>
                  <a:pt x="117045" y="15171"/>
                  <a:pt x="132327" y="0"/>
                  <a:pt x="151177" y="0"/>
                </a:cubicBezTo>
                <a:close/>
              </a:path>
            </a:pathLst>
          </a:custGeom>
          <a:gradFill flip="none" rotWithShape="1">
            <a:gsLst>
              <a:gs pos="0">
                <a:srgbClr val="3D8AAE"/>
              </a:gs>
              <a:gs pos="100000">
                <a:srgbClr val="255A79"/>
              </a:gs>
            </a:gsLst>
            <a:lin ang="0" scaled="1"/>
          </a:gradFill>
        </p:spPr>
      </p:sp>
      <p:sp>
        <p:nvSpPr>
          <p:cNvPr id="57" name="Text 55"/>
          <p:cNvSpPr/>
          <p:nvPr/>
        </p:nvSpPr>
        <p:spPr>
          <a:xfrm>
            <a:off x="9390280" y="4963160"/>
            <a:ext cx="185309" cy="280670"/>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58" name="Shape 56"/>
          <p:cNvSpPr/>
          <p:nvPr/>
        </p:nvSpPr>
        <p:spPr>
          <a:xfrm flipH="1">
            <a:off x="9587872" y="4963160"/>
            <a:ext cx="185309" cy="280670"/>
          </a:xfrm>
          <a:custGeom>
            <a:avLst/>
            <a:gdLst/>
            <a:ahLst/>
            <a:cxnLst/>
            <a:rect l="l" t="t" r="r" b="b"/>
            <a:pathLst>
              <a:path w="185309" h="280670">
                <a:moveTo>
                  <a:pt x="151177" y="212934"/>
                </a:moveTo>
                <a:cubicBezTo>
                  <a:pt x="170027" y="212934"/>
                  <a:pt x="185309" y="228097"/>
                  <a:pt x="185309" y="246802"/>
                </a:cubicBezTo>
                <a:cubicBezTo>
                  <a:pt x="185309" y="265507"/>
                  <a:pt x="170027" y="280670"/>
                  <a:pt x="151177" y="280670"/>
                </a:cubicBezTo>
                <a:cubicBezTo>
                  <a:pt x="132327" y="280670"/>
                  <a:pt x="117045" y="265507"/>
                  <a:pt x="117045" y="246802"/>
                </a:cubicBezTo>
                <a:cubicBezTo>
                  <a:pt x="117045" y="228097"/>
                  <a:pt x="132327" y="212934"/>
                  <a:pt x="151177" y="212934"/>
                </a:cubicBezTo>
                <a:close/>
                <a:moveTo>
                  <a:pt x="92621" y="159692"/>
                </a:moveTo>
                <a:cubicBezTo>
                  <a:pt x="111481" y="159692"/>
                  <a:pt x="126769" y="174855"/>
                  <a:pt x="126769" y="193560"/>
                </a:cubicBezTo>
                <a:cubicBezTo>
                  <a:pt x="126769" y="212265"/>
                  <a:pt x="111481" y="227428"/>
                  <a:pt x="92621" y="227428"/>
                </a:cubicBezTo>
                <a:cubicBezTo>
                  <a:pt x="73762" y="227428"/>
                  <a:pt x="58473" y="212265"/>
                  <a:pt x="58473" y="193560"/>
                </a:cubicBezTo>
                <a:cubicBezTo>
                  <a:pt x="58473" y="174855"/>
                  <a:pt x="73762" y="159692"/>
                  <a:pt x="92621" y="159692"/>
                </a:cubicBezTo>
                <a:close/>
                <a:moveTo>
                  <a:pt x="34132" y="106451"/>
                </a:moveTo>
                <a:cubicBezTo>
                  <a:pt x="52982" y="106451"/>
                  <a:pt x="68263" y="121614"/>
                  <a:pt x="68263" y="140319"/>
                </a:cubicBezTo>
                <a:cubicBezTo>
                  <a:pt x="68263" y="159023"/>
                  <a:pt x="52982" y="174186"/>
                  <a:pt x="34132" y="174186"/>
                </a:cubicBezTo>
                <a:cubicBezTo>
                  <a:pt x="15281" y="174186"/>
                  <a:pt x="0" y="159023"/>
                  <a:pt x="0" y="140319"/>
                </a:cubicBezTo>
                <a:cubicBezTo>
                  <a:pt x="0" y="121614"/>
                  <a:pt x="15281" y="106451"/>
                  <a:pt x="34132" y="106451"/>
                </a:cubicBezTo>
                <a:close/>
                <a:moveTo>
                  <a:pt x="92621" y="53242"/>
                </a:moveTo>
                <a:cubicBezTo>
                  <a:pt x="111481" y="53242"/>
                  <a:pt x="126769" y="68412"/>
                  <a:pt x="126769" y="87126"/>
                </a:cubicBezTo>
                <a:cubicBezTo>
                  <a:pt x="126769" y="105839"/>
                  <a:pt x="111481" y="121010"/>
                  <a:pt x="92621" y="121010"/>
                </a:cubicBezTo>
                <a:cubicBezTo>
                  <a:pt x="73762" y="121010"/>
                  <a:pt x="58473" y="105839"/>
                  <a:pt x="58473" y="87126"/>
                </a:cubicBezTo>
                <a:cubicBezTo>
                  <a:pt x="58473" y="68412"/>
                  <a:pt x="73762" y="53242"/>
                  <a:pt x="92621" y="53242"/>
                </a:cubicBezTo>
                <a:close/>
                <a:moveTo>
                  <a:pt x="151177" y="0"/>
                </a:moveTo>
                <a:cubicBezTo>
                  <a:pt x="170027" y="0"/>
                  <a:pt x="185309" y="15171"/>
                  <a:pt x="185309" y="33884"/>
                </a:cubicBezTo>
                <a:cubicBezTo>
                  <a:pt x="185309" y="52598"/>
                  <a:pt x="170027" y="67768"/>
                  <a:pt x="151177" y="67768"/>
                </a:cubicBezTo>
                <a:cubicBezTo>
                  <a:pt x="132327" y="67768"/>
                  <a:pt x="117045" y="52598"/>
                  <a:pt x="117045" y="33884"/>
                </a:cubicBezTo>
                <a:cubicBezTo>
                  <a:pt x="117045" y="15171"/>
                  <a:pt x="132327" y="0"/>
                  <a:pt x="151177" y="0"/>
                </a:cubicBezTo>
                <a:close/>
              </a:path>
            </a:pathLst>
          </a:custGeom>
          <a:gradFill flip="none" rotWithShape="1">
            <a:gsLst>
              <a:gs pos="0">
                <a:srgbClr val="3D8AAE"/>
              </a:gs>
              <a:gs pos="100000">
                <a:srgbClr val="255A79"/>
              </a:gs>
            </a:gsLst>
            <a:lin ang="0" scaled="1"/>
          </a:gradFill>
        </p:spPr>
      </p:sp>
      <p:sp>
        <p:nvSpPr>
          <p:cNvPr id="59" name="Text 57"/>
          <p:cNvSpPr/>
          <p:nvPr/>
        </p:nvSpPr>
        <p:spPr>
          <a:xfrm>
            <a:off x="9587872" y="4963160"/>
            <a:ext cx="185309" cy="280670"/>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60" name="Shape 58"/>
          <p:cNvSpPr/>
          <p:nvPr/>
        </p:nvSpPr>
        <p:spPr>
          <a:xfrm flipH="1">
            <a:off x="9785461" y="4963160"/>
            <a:ext cx="185309" cy="280670"/>
          </a:xfrm>
          <a:custGeom>
            <a:avLst/>
            <a:gdLst/>
            <a:ahLst/>
            <a:cxnLst/>
            <a:rect l="l" t="t" r="r" b="b"/>
            <a:pathLst>
              <a:path w="185309" h="280670">
                <a:moveTo>
                  <a:pt x="151177" y="212934"/>
                </a:moveTo>
                <a:cubicBezTo>
                  <a:pt x="170027" y="212934"/>
                  <a:pt x="185309" y="228097"/>
                  <a:pt x="185309" y="246802"/>
                </a:cubicBezTo>
                <a:cubicBezTo>
                  <a:pt x="185309" y="265507"/>
                  <a:pt x="170027" y="280670"/>
                  <a:pt x="151177" y="280670"/>
                </a:cubicBezTo>
                <a:cubicBezTo>
                  <a:pt x="132327" y="280670"/>
                  <a:pt x="117045" y="265507"/>
                  <a:pt x="117045" y="246802"/>
                </a:cubicBezTo>
                <a:cubicBezTo>
                  <a:pt x="117045" y="228097"/>
                  <a:pt x="132327" y="212934"/>
                  <a:pt x="151177" y="212934"/>
                </a:cubicBezTo>
                <a:close/>
                <a:moveTo>
                  <a:pt x="92621" y="159692"/>
                </a:moveTo>
                <a:cubicBezTo>
                  <a:pt x="111481" y="159692"/>
                  <a:pt x="126769" y="174855"/>
                  <a:pt x="126769" y="193560"/>
                </a:cubicBezTo>
                <a:cubicBezTo>
                  <a:pt x="126769" y="212265"/>
                  <a:pt x="111481" y="227428"/>
                  <a:pt x="92621" y="227428"/>
                </a:cubicBezTo>
                <a:cubicBezTo>
                  <a:pt x="73762" y="227428"/>
                  <a:pt x="58473" y="212265"/>
                  <a:pt x="58473" y="193560"/>
                </a:cubicBezTo>
                <a:cubicBezTo>
                  <a:pt x="58473" y="174855"/>
                  <a:pt x="73762" y="159692"/>
                  <a:pt x="92621" y="159692"/>
                </a:cubicBezTo>
                <a:close/>
                <a:moveTo>
                  <a:pt x="34132" y="106451"/>
                </a:moveTo>
                <a:cubicBezTo>
                  <a:pt x="52982" y="106451"/>
                  <a:pt x="68263" y="121614"/>
                  <a:pt x="68263" y="140319"/>
                </a:cubicBezTo>
                <a:cubicBezTo>
                  <a:pt x="68263" y="159023"/>
                  <a:pt x="52982" y="174186"/>
                  <a:pt x="34132" y="174186"/>
                </a:cubicBezTo>
                <a:cubicBezTo>
                  <a:pt x="15281" y="174186"/>
                  <a:pt x="0" y="159023"/>
                  <a:pt x="0" y="140319"/>
                </a:cubicBezTo>
                <a:cubicBezTo>
                  <a:pt x="0" y="121614"/>
                  <a:pt x="15281" y="106451"/>
                  <a:pt x="34132" y="106451"/>
                </a:cubicBezTo>
                <a:close/>
                <a:moveTo>
                  <a:pt x="92621" y="53242"/>
                </a:moveTo>
                <a:cubicBezTo>
                  <a:pt x="111481" y="53242"/>
                  <a:pt x="126769" y="68412"/>
                  <a:pt x="126769" y="87126"/>
                </a:cubicBezTo>
                <a:cubicBezTo>
                  <a:pt x="126769" y="105839"/>
                  <a:pt x="111481" y="121010"/>
                  <a:pt x="92621" y="121010"/>
                </a:cubicBezTo>
                <a:cubicBezTo>
                  <a:pt x="73762" y="121010"/>
                  <a:pt x="58473" y="105839"/>
                  <a:pt x="58473" y="87126"/>
                </a:cubicBezTo>
                <a:cubicBezTo>
                  <a:pt x="58473" y="68412"/>
                  <a:pt x="73762" y="53242"/>
                  <a:pt x="92621" y="53242"/>
                </a:cubicBezTo>
                <a:close/>
                <a:moveTo>
                  <a:pt x="151177" y="0"/>
                </a:moveTo>
                <a:cubicBezTo>
                  <a:pt x="170027" y="0"/>
                  <a:pt x="185309" y="15171"/>
                  <a:pt x="185309" y="33884"/>
                </a:cubicBezTo>
                <a:cubicBezTo>
                  <a:pt x="185309" y="52598"/>
                  <a:pt x="170027" y="67768"/>
                  <a:pt x="151177" y="67768"/>
                </a:cubicBezTo>
                <a:cubicBezTo>
                  <a:pt x="132327" y="67768"/>
                  <a:pt x="117045" y="52598"/>
                  <a:pt x="117045" y="33884"/>
                </a:cubicBezTo>
                <a:cubicBezTo>
                  <a:pt x="117045" y="15171"/>
                  <a:pt x="132327" y="0"/>
                  <a:pt x="151177" y="0"/>
                </a:cubicBezTo>
                <a:close/>
              </a:path>
            </a:pathLst>
          </a:custGeom>
          <a:gradFill flip="none" rotWithShape="1">
            <a:gsLst>
              <a:gs pos="0">
                <a:srgbClr val="3D8AAE"/>
              </a:gs>
              <a:gs pos="100000">
                <a:srgbClr val="255A79"/>
              </a:gs>
            </a:gsLst>
            <a:lin ang="0" scaled="1"/>
          </a:gradFill>
        </p:spPr>
      </p:sp>
      <p:sp>
        <p:nvSpPr>
          <p:cNvPr id="61" name="Text 59"/>
          <p:cNvSpPr/>
          <p:nvPr/>
        </p:nvSpPr>
        <p:spPr>
          <a:xfrm>
            <a:off x="9785461" y="4963160"/>
            <a:ext cx="185309" cy="280670"/>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62" name="Shape 60"/>
          <p:cNvSpPr/>
          <p:nvPr/>
        </p:nvSpPr>
        <p:spPr>
          <a:xfrm>
            <a:off x="422910" y="6374130"/>
            <a:ext cx="215900" cy="215900"/>
          </a:xfrm>
          <a:prstGeom prst="roundRect">
            <a:avLst>
              <a:gd name="adj" fmla="val 50000"/>
            </a:avLst>
          </a:prstGeom>
          <a:solidFill>
            <a:srgbClr val="6DAECC"/>
          </a:solidFill>
        </p:spPr>
      </p:sp>
      <p:sp>
        <p:nvSpPr>
          <p:cNvPr id="63" name="Text 61"/>
          <p:cNvSpPr/>
          <p:nvPr/>
        </p:nvSpPr>
        <p:spPr>
          <a:xfrm>
            <a:off x="422910" y="6374130"/>
            <a:ext cx="215900" cy="215900"/>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64" name="Shape 62"/>
          <p:cNvSpPr/>
          <p:nvPr/>
        </p:nvSpPr>
        <p:spPr>
          <a:xfrm>
            <a:off x="549910" y="6374130"/>
            <a:ext cx="215900" cy="215900"/>
          </a:xfrm>
          <a:prstGeom prst="roundRect">
            <a:avLst>
              <a:gd name="adj" fmla="val 50000"/>
            </a:avLst>
          </a:prstGeom>
          <a:solidFill>
            <a:srgbClr val="000000">
              <a:alpha val="0"/>
            </a:srgbClr>
          </a:solidFill>
          <a:ln w="19050">
            <a:solidFill>
              <a:srgbClr val="6DAECC"/>
            </a:solidFill>
            <a:prstDash val="solid"/>
          </a:ln>
        </p:spPr>
      </p:sp>
      <p:sp>
        <p:nvSpPr>
          <p:cNvPr id="65" name="Text 63"/>
          <p:cNvSpPr/>
          <p:nvPr/>
        </p:nvSpPr>
        <p:spPr>
          <a:xfrm>
            <a:off x="549910" y="6374130"/>
            <a:ext cx="215900" cy="215900"/>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66" name="Shape 64"/>
          <p:cNvSpPr/>
          <p:nvPr/>
        </p:nvSpPr>
        <p:spPr>
          <a:xfrm>
            <a:off x="4180840" y="4848225"/>
            <a:ext cx="631190" cy="626745"/>
          </a:xfrm>
          <a:prstGeom prst="ellipse">
            <a:avLst/>
          </a:prstGeom>
          <a:solidFill>
            <a:srgbClr val="017ED5">
              <a:alpha val="5098"/>
            </a:srgbClr>
          </a:solidFill>
        </p:spPr>
      </p:sp>
      <p:sp>
        <p:nvSpPr>
          <p:cNvPr id="67" name="Text 65"/>
          <p:cNvSpPr/>
          <p:nvPr/>
        </p:nvSpPr>
        <p:spPr>
          <a:xfrm>
            <a:off x="4180840" y="4848225"/>
            <a:ext cx="631190" cy="626745"/>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68" name="Shape 66"/>
          <p:cNvSpPr/>
          <p:nvPr/>
        </p:nvSpPr>
        <p:spPr>
          <a:xfrm>
            <a:off x="4261432" y="4928249"/>
            <a:ext cx="470007" cy="466697"/>
          </a:xfrm>
          <a:prstGeom prst="ellipse">
            <a:avLst/>
          </a:prstGeom>
          <a:solidFill>
            <a:srgbClr val="6DAECC">
              <a:alpha val="18039"/>
            </a:srgbClr>
          </a:solidFill>
        </p:spPr>
      </p:sp>
      <p:sp>
        <p:nvSpPr>
          <p:cNvPr id="69" name="Text 67"/>
          <p:cNvSpPr/>
          <p:nvPr/>
        </p:nvSpPr>
        <p:spPr>
          <a:xfrm>
            <a:off x="4261432" y="4928249"/>
            <a:ext cx="470007" cy="466697"/>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70" name="Shape 68"/>
          <p:cNvSpPr/>
          <p:nvPr/>
        </p:nvSpPr>
        <p:spPr>
          <a:xfrm>
            <a:off x="4336531" y="5002819"/>
            <a:ext cx="319808" cy="317556"/>
          </a:xfrm>
          <a:prstGeom prst="ellipse">
            <a:avLst/>
          </a:prstGeom>
          <a:solidFill>
            <a:srgbClr val="FFFFFF"/>
          </a:solidFill>
          <a:effectLst>
            <a:outerShdw blurRad="63500" dist="63500" dir="2700000" algn="bl" rotWithShape="0">
              <a:srgbClr val="017ED5">
                <a:alpha val="40000"/>
              </a:srgbClr>
            </a:outerShdw>
          </a:effectLst>
        </p:spPr>
      </p:sp>
      <p:sp>
        <p:nvSpPr>
          <p:cNvPr id="71" name="Text 69"/>
          <p:cNvSpPr/>
          <p:nvPr/>
        </p:nvSpPr>
        <p:spPr>
          <a:xfrm>
            <a:off x="4336531" y="5002819"/>
            <a:ext cx="319808" cy="317556"/>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72" name="Shape 70"/>
          <p:cNvSpPr/>
          <p:nvPr/>
        </p:nvSpPr>
        <p:spPr>
          <a:xfrm>
            <a:off x="7498080" y="4838065"/>
            <a:ext cx="631190" cy="626745"/>
          </a:xfrm>
          <a:prstGeom prst="ellipse">
            <a:avLst/>
          </a:prstGeom>
          <a:solidFill>
            <a:srgbClr val="017ED5">
              <a:alpha val="5098"/>
            </a:srgbClr>
          </a:solidFill>
        </p:spPr>
      </p:sp>
      <p:sp>
        <p:nvSpPr>
          <p:cNvPr id="73" name="Text 71"/>
          <p:cNvSpPr/>
          <p:nvPr/>
        </p:nvSpPr>
        <p:spPr>
          <a:xfrm>
            <a:off x="7498080" y="4838065"/>
            <a:ext cx="631190" cy="626745"/>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74" name="Shape 72"/>
          <p:cNvSpPr/>
          <p:nvPr/>
        </p:nvSpPr>
        <p:spPr>
          <a:xfrm>
            <a:off x="7578672" y="4918089"/>
            <a:ext cx="470007" cy="466697"/>
          </a:xfrm>
          <a:prstGeom prst="ellipse">
            <a:avLst/>
          </a:prstGeom>
          <a:solidFill>
            <a:srgbClr val="6DAECC">
              <a:alpha val="18039"/>
            </a:srgbClr>
          </a:solidFill>
        </p:spPr>
      </p:sp>
      <p:sp>
        <p:nvSpPr>
          <p:cNvPr id="75" name="Text 73"/>
          <p:cNvSpPr/>
          <p:nvPr/>
        </p:nvSpPr>
        <p:spPr>
          <a:xfrm>
            <a:off x="7578672" y="4918089"/>
            <a:ext cx="470007" cy="466697"/>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76" name="Shape 74"/>
          <p:cNvSpPr/>
          <p:nvPr/>
        </p:nvSpPr>
        <p:spPr>
          <a:xfrm>
            <a:off x="7653771" y="4992659"/>
            <a:ext cx="319808" cy="317556"/>
          </a:xfrm>
          <a:prstGeom prst="ellipse">
            <a:avLst/>
          </a:prstGeom>
          <a:solidFill>
            <a:srgbClr val="FFFFFF"/>
          </a:solidFill>
          <a:effectLst>
            <a:outerShdw blurRad="63500" dist="63500" dir="2700000" algn="bl" rotWithShape="0">
              <a:srgbClr val="017ED5">
                <a:alpha val="40000"/>
              </a:srgbClr>
            </a:outerShdw>
          </a:effectLst>
        </p:spPr>
      </p:sp>
      <p:sp>
        <p:nvSpPr>
          <p:cNvPr id="77" name="Text 75"/>
          <p:cNvSpPr/>
          <p:nvPr/>
        </p:nvSpPr>
        <p:spPr>
          <a:xfrm>
            <a:off x="7653771" y="4992659"/>
            <a:ext cx="319808" cy="317556"/>
          </a:xfrm>
          <a:prstGeom prst="rect">
            <a:avLst/>
          </a:prstGeom>
          <a:noFill/>
        </p:spPr>
        <p:txBody>
          <a:bodyPr wrap="square" lIns="45720" tIns="91440" rIns="91440" bIns="45720" rtlCol="0" anchor="ctr"/>
          <a:lstStyle/>
          <a:p>
            <a:pPr marL="0" indent="0">
              <a:lnSpc>
                <a:spcPct val="100000"/>
              </a:lnSpc>
              <a:buNone/>
            </a:pPr>
            <a:endParaRPr lang="en-US" sz="1600" dirty="0"/>
          </a:p>
        </p:txBody>
      </p:sp>
      <p:pic>
        <p:nvPicPr>
          <p:cNvPr id="78" name="Image 0" descr="https://kimi-img.moonshot.cn/pub/slides/slides_tmpl/image/25-09-05-13:17:38-d2t74slnfo2stf9dih30.png"/>
          <p:cNvPicPr>
            <a:picLocks noChangeAspect="1"/>
          </p:cNvPicPr>
          <p:nvPr/>
        </p:nvPicPr>
        <p:blipFill>
          <a:blip r:embed="rId1"/>
          <a:stretch>
            <a:fillRect/>
          </a:stretch>
        </p:blipFill>
        <p:spPr>
          <a:xfrm>
            <a:off x="1302385" y="2070735"/>
            <a:ext cx="18415" cy="2688590"/>
          </a:xfrm>
          <a:prstGeom prst="rect">
            <a:avLst/>
          </a:prstGeom>
        </p:spPr>
      </p:pic>
      <p:pic>
        <p:nvPicPr>
          <p:cNvPr id="79" name="Image 1" descr="https://kimi-img.moonshot.cn/pub/slides/slides_tmpl/image/25-09-05-13:17:38-d2t74slnfo2stf9dih30.png"/>
          <p:cNvPicPr>
            <a:picLocks noChangeAspect="1"/>
          </p:cNvPicPr>
          <p:nvPr/>
        </p:nvPicPr>
        <p:blipFill>
          <a:blip r:embed="rId1"/>
          <a:stretch>
            <a:fillRect/>
          </a:stretch>
        </p:blipFill>
        <p:spPr>
          <a:xfrm>
            <a:off x="4491355" y="2070735"/>
            <a:ext cx="18415" cy="2688590"/>
          </a:xfrm>
          <a:prstGeom prst="rect">
            <a:avLst/>
          </a:prstGeom>
        </p:spPr>
      </p:pic>
      <p:pic>
        <p:nvPicPr>
          <p:cNvPr id="80" name="Image 2" descr="https://kimi-img.moonshot.cn/pub/slides/slides_tmpl/image/25-09-05-13:17:38-d2t74slnfo2stf9dih30.png"/>
          <p:cNvPicPr>
            <a:picLocks noChangeAspect="1"/>
          </p:cNvPicPr>
          <p:nvPr/>
        </p:nvPicPr>
        <p:blipFill>
          <a:blip r:embed="rId1"/>
          <a:stretch>
            <a:fillRect/>
          </a:stretch>
        </p:blipFill>
        <p:spPr>
          <a:xfrm>
            <a:off x="7863205" y="2070735"/>
            <a:ext cx="18415" cy="2688590"/>
          </a:xfrm>
          <a:prstGeom prst="rect">
            <a:avLst/>
          </a:prstGeom>
        </p:spPr>
      </p:pic>
      <p:sp>
        <p:nvSpPr>
          <p:cNvPr id="81" name="Shape 76"/>
          <p:cNvSpPr/>
          <p:nvPr/>
        </p:nvSpPr>
        <p:spPr>
          <a:xfrm>
            <a:off x="1196975" y="1911985"/>
            <a:ext cx="227330" cy="215265"/>
          </a:xfrm>
          <a:prstGeom prst="ellipse">
            <a:avLst/>
          </a:prstGeom>
          <a:solidFill>
            <a:srgbClr val="255A79"/>
          </a:solidFill>
          <a:ln w="19050">
            <a:gradFill flip="none" rotWithShape="1">
              <a:gsLst>
                <a:gs pos="0">
                  <a:srgbClr val="6DAECC">
                    <a:alpha val="0"/>
                  </a:srgbClr>
                </a:gs>
                <a:gs pos="15000">
                  <a:srgbClr val="6DAECC">
                    <a:alpha val="0"/>
                  </a:srgbClr>
                </a:gs>
                <a:gs pos="100000">
                  <a:srgbClr val="295C74"/>
                </a:gs>
              </a:gsLst>
              <a:lin ang="10740000" scaled="1"/>
            </a:gradFill>
            <a:prstDash val="solid"/>
          </a:ln>
        </p:spPr>
      </p:sp>
      <p:sp>
        <p:nvSpPr>
          <p:cNvPr id="82" name="Text 77"/>
          <p:cNvSpPr/>
          <p:nvPr/>
        </p:nvSpPr>
        <p:spPr>
          <a:xfrm>
            <a:off x="1196975" y="1911985"/>
            <a:ext cx="227330" cy="215265"/>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83" name="Shape 78"/>
          <p:cNvSpPr/>
          <p:nvPr/>
        </p:nvSpPr>
        <p:spPr>
          <a:xfrm>
            <a:off x="4398645" y="1885315"/>
            <a:ext cx="227330" cy="215265"/>
          </a:xfrm>
          <a:prstGeom prst="ellipse">
            <a:avLst/>
          </a:prstGeom>
          <a:solidFill>
            <a:srgbClr val="255A79"/>
          </a:solidFill>
          <a:ln w="19050">
            <a:gradFill flip="none" rotWithShape="1">
              <a:gsLst>
                <a:gs pos="0">
                  <a:srgbClr val="6DAECC">
                    <a:alpha val="0"/>
                  </a:srgbClr>
                </a:gs>
                <a:gs pos="15000">
                  <a:srgbClr val="6DAECC">
                    <a:alpha val="0"/>
                  </a:srgbClr>
                </a:gs>
                <a:gs pos="100000">
                  <a:srgbClr val="295C74"/>
                </a:gs>
              </a:gsLst>
              <a:lin ang="10740000" scaled="1"/>
            </a:gradFill>
            <a:prstDash val="solid"/>
          </a:ln>
        </p:spPr>
      </p:sp>
      <p:sp>
        <p:nvSpPr>
          <p:cNvPr id="84" name="Text 79"/>
          <p:cNvSpPr/>
          <p:nvPr/>
        </p:nvSpPr>
        <p:spPr>
          <a:xfrm>
            <a:off x="4398645" y="1885315"/>
            <a:ext cx="227330" cy="215265"/>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85" name="Shape 80"/>
          <p:cNvSpPr/>
          <p:nvPr/>
        </p:nvSpPr>
        <p:spPr>
          <a:xfrm>
            <a:off x="7746365" y="1845945"/>
            <a:ext cx="227330" cy="215265"/>
          </a:xfrm>
          <a:prstGeom prst="ellipse">
            <a:avLst/>
          </a:prstGeom>
          <a:solidFill>
            <a:srgbClr val="255A79"/>
          </a:solidFill>
          <a:ln w="19050">
            <a:gradFill flip="none" rotWithShape="1">
              <a:gsLst>
                <a:gs pos="0">
                  <a:srgbClr val="6DAECC">
                    <a:alpha val="0"/>
                  </a:srgbClr>
                </a:gs>
                <a:gs pos="15000">
                  <a:srgbClr val="6DAECC">
                    <a:alpha val="0"/>
                  </a:srgbClr>
                </a:gs>
                <a:gs pos="100000">
                  <a:srgbClr val="295C74"/>
                </a:gs>
              </a:gsLst>
              <a:lin ang="10740000" scaled="1"/>
            </a:gradFill>
            <a:prstDash val="solid"/>
          </a:ln>
        </p:spPr>
      </p:sp>
      <p:sp>
        <p:nvSpPr>
          <p:cNvPr id="86" name="Text 81"/>
          <p:cNvSpPr/>
          <p:nvPr/>
        </p:nvSpPr>
        <p:spPr>
          <a:xfrm>
            <a:off x="7746365" y="1845945"/>
            <a:ext cx="227330" cy="215265"/>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87" name="Text 82"/>
          <p:cNvSpPr/>
          <p:nvPr/>
        </p:nvSpPr>
        <p:spPr>
          <a:xfrm>
            <a:off x="638810" y="469900"/>
            <a:ext cx="10782935" cy="521970"/>
          </a:xfrm>
          <a:prstGeom prst="rect">
            <a:avLst/>
          </a:prstGeom>
          <a:noFill/>
        </p:spPr>
        <p:txBody>
          <a:bodyPr wrap="square" lIns="91440" tIns="45720" rIns="91440" bIns="45720" rtlCol="0" anchor="t">
            <a:spAutoFit/>
          </a:bodyPr>
          <a:lstStyle/>
          <a:p>
            <a:pPr marL="0" indent="0" algn="just">
              <a:lnSpc>
                <a:spcPct val="100000"/>
              </a:lnSpc>
              <a:buNone/>
            </a:pPr>
            <a:r>
              <a:rPr lang="zh-CN" altLang="en-US" sz="2800" b="1" dirty="0">
                <a:solidFill>
                  <a:srgbClr val="295C74"/>
                </a:solidFill>
                <a:latin typeface="MiSans" pitchFamily="34" charset="-122"/>
                <a:ea typeface="MiSans" pitchFamily="34" charset="-122"/>
                <a:cs typeface="MiSans" pitchFamily="34" charset="-120"/>
              </a:rPr>
              <a:t>实验对比</a:t>
            </a:r>
            <a:endParaRPr lang="zh-CN" altLang="en-US" sz="2800" b="1" dirty="0">
              <a:solidFill>
                <a:srgbClr val="295C74"/>
              </a:solidFill>
              <a:latin typeface="MiSans" pitchFamily="34" charset="-122"/>
              <a:ea typeface="MiSans" pitchFamily="34" charset="-122"/>
              <a:cs typeface="MiSans" pitchFamily="34" charset="-120"/>
            </a:endParaRPr>
          </a:p>
        </p:txBody>
      </p:sp>
      <p:sp>
        <p:nvSpPr>
          <p:cNvPr id="88" name="Text 83"/>
          <p:cNvSpPr/>
          <p:nvPr/>
        </p:nvSpPr>
        <p:spPr>
          <a:xfrm>
            <a:off x="1512570" y="1911985"/>
            <a:ext cx="3122930" cy="254000"/>
          </a:xfrm>
          <a:prstGeom prst="rect">
            <a:avLst/>
          </a:prstGeom>
          <a:noFill/>
        </p:spPr>
        <p:txBody>
          <a:bodyPr wrap="square" lIns="0" tIns="0" rIns="0" bIns="35941" rtlCol="0" anchor="b">
            <a:spAutoFit/>
          </a:bodyPr>
          <a:lstStyle/>
          <a:p>
            <a:pPr marL="0" indent="0" algn="just">
              <a:lnSpc>
                <a:spcPct val="100000"/>
              </a:lnSpc>
              <a:buNone/>
            </a:pPr>
            <a:r>
              <a:rPr lang="en-US" sz="1600" b="1" dirty="0">
                <a:solidFill>
                  <a:srgbClr val="000000"/>
                </a:solidFill>
                <a:latin typeface="MiSans" pitchFamily="34" charset="-122"/>
                <a:ea typeface="MiSans" pitchFamily="34" charset="-122"/>
                <a:cs typeface="MiSans" pitchFamily="34" charset="-120"/>
              </a:rPr>
              <a:t>ImageNet-1K的卓越表现</a:t>
            </a:r>
            <a:endParaRPr lang="en-US" sz="1600" dirty="0"/>
          </a:p>
        </p:txBody>
      </p:sp>
      <p:sp>
        <p:nvSpPr>
          <p:cNvPr id="89" name="Text 84"/>
          <p:cNvSpPr/>
          <p:nvPr/>
        </p:nvSpPr>
        <p:spPr>
          <a:xfrm>
            <a:off x="1515110" y="2399665"/>
            <a:ext cx="2301875" cy="1125538"/>
          </a:xfrm>
          <a:prstGeom prst="rect">
            <a:avLst/>
          </a:prstGeom>
          <a:noFill/>
        </p:spPr>
        <p:txBody>
          <a:bodyPr wrap="square" lIns="0" tIns="0" rIns="0" bIns="0" rtlCol="0" anchor="t">
            <a:spAutoFit/>
          </a:bodyPr>
          <a:lstStyle/>
          <a:p>
            <a:pPr marL="0" indent="0" algn="just">
              <a:lnSpc>
                <a:spcPct val="120000"/>
              </a:lnSpc>
              <a:buNone/>
            </a:pPr>
            <a:r>
              <a:rPr lang="en-US" sz="1400" dirty="0">
                <a:solidFill>
                  <a:srgbClr val="2B2F36"/>
                </a:solidFill>
                <a:latin typeface="MiSans" pitchFamily="34" charset="-122"/>
                <a:ea typeface="MiSans" pitchFamily="34" charset="-122"/>
                <a:cs typeface="MiSans" pitchFamily="34" charset="-120"/>
              </a:rPr>
              <a:t>在ImageNet-1K上，OverLoCK-T以5.5G FLOPs获得84.2% Top-1精度，显著优于15.4G的ConvNeXt-B。</a:t>
            </a:r>
            <a:endParaRPr lang="en-US" sz="1600" dirty="0"/>
          </a:p>
        </p:txBody>
      </p:sp>
      <p:sp>
        <p:nvSpPr>
          <p:cNvPr id="90" name="Text 85"/>
          <p:cNvSpPr/>
          <p:nvPr/>
        </p:nvSpPr>
        <p:spPr>
          <a:xfrm>
            <a:off x="4693920" y="1885315"/>
            <a:ext cx="3122930" cy="254000"/>
          </a:xfrm>
          <a:prstGeom prst="rect">
            <a:avLst/>
          </a:prstGeom>
          <a:noFill/>
        </p:spPr>
        <p:txBody>
          <a:bodyPr wrap="square" lIns="0" tIns="0" rIns="0" bIns="35941" rtlCol="0" anchor="b">
            <a:spAutoFit/>
          </a:bodyPr>
          <a:lstStyle/>
          <a:p>
            <a:pPr marL="0" indent="0" algn="just">
              <a:lnSpc>
                <a:spcPct val="100000"/>
              </a:lnSpc>
              <a:buNone/>
            </a:pPr>
            <a:r>
              <a:rPr lang="en-US" sz="1600" b="1" dirty="0">
                <a:solidFill>
                  <a:srgbClr val="000000"/>
                </a:solidFill>
                <a:latin typeface="MiSans" pitchFamily="34" charset="-122"/>
                <a:ea typeface="MiSans" pitchFamily="34" charset="-122"/>
                <a:cs typeface="MiSans" pitchFamily="34" charset="-120"/>
              </a:rPr>
              <a:t>COCO检测的领先</a:t>
            </a:r>
            <a:endParaRPr lang="en-US" sz="1600" dirty="0"/>
          </a:p>
        </p:txBody>
      </p:sp>
      <p:sp>
        <p:nvSpPr>
          <p:cNvPr id="91" name="Text 86"/>
          <p:cNvSpPr/>
          <p:nvPr/>
        </p:nvSpPr>
        <p:spPr>
          <a:xfrm>
            <a:off x="4747260" y="2372995"/>
            <a:ext cx="2301875" cy="1125538"/>
          </a:xfrm>
          <a:prstGeom prst="rect">
            <a:avLst/>
          </a:prstGeom>
          <a:noFill/>
        </p:spPr>
        <p:txBody>
          <a:bodyPr wrap="square" lIns="0" tIns="0" rIns="0" bIns="0" rtlCol="0" anchor="t">
            <a:spAutoFit/>
          </a:bodyPr>
          <a:lstStyle/>
          <a:p>
            <a:pPr marL="0" indent="0" algn="just">
              <a:lnSpc>
                <a:spcPct val="120000"/>
              </a:lnSpc>
              <a:buNone/>
            </a:pPr>
            <a:r>
              <a:rPr lang="en-US" sz="1400" dirty="0">
                <a:solidFill>
                  <a:srgbClr val="2B2F36"/>
                </a:solidFill>
                <a:latin typeface="MiSans" pitchFamily="34" charset="-122"/>
                <a:ea typeface="MiSans" pitchFamily="34" charset="-122"/>
                <a:cs typeface="MiSans" pitchFamily="34" charset="-120"/>
              </a:rPr>
              <a:t>迁移到COCO检测，APb达48.3%，超BiFormer-S 0.5个百分点，证明其在目标检测任务中的高效性。</a:t>
            </a:r>
            <a:endParaRPr lang="en-US" sz="1600" dirty="0"/>
          </a:p>
        </p:txBody>
      </p:sp>
      <p:sp>
        <p:nvSpPr>
          <p:cNvPr id="92" name="Text 87"/>
          <p:cNvSpPr/>
          <p:nvPr/>
        </p:nvSpPr>
        <p:spPr>
          <a:xfrm>
            <a:off x="8061960" y="1845945"/>
            <a:ext cx="3122930" cy="254000"/>
          </a:xfrm>
          <a:prstGeom prst="rect">
            <a:avLst/>
          </a:prstGeom>
          <a:noFill/>
        </p:spPr>
        <p:txBody>
          <a:bodyPr wrap="square" lIns="0" tIns="0" rIns="0" bIns="35941" rtlCol="0" anchor="b">
            <a:spAutoFit/>
          </a:bodyPr>
          <a:lstStyle/>
          <a:p>
            <a:pPr marL="0" indent="0" algn="just">
              <a:lnSpc>
                <a:spcPct val="100000"/>
              </a:lnSpc>
              <a:buNone/>
            </a:pPr>
            <a:r>
              <a:rPr lang="en-US" sz="1600" b="1" dirty="0">
                <a:solidFill>
                  <a:srgbClr val="000000"/>
                </a:solidFill>
                <a:latin typeface="MiSans" pitchFamily="34" charset="-122"/>
                <a:ea typeface="MiSans" pitchFamily="34" charset="-122"/>
                <a:cs typeface="MiSans" pitchFamily="34" charset="-120"/>
              </a:rPr>
              <a:t>ADE20K分割的优势</a:t>
            </a:r>
            <a:endParaRPr lang="en-US" sz="1600" dirty="0"/>
          </a:p>
        </p:txBody>
      </p:sp>
      <p:sp>
        <p:nvSpPr>
          <p:cNvPr id="93" name="Text 88"/>
          <p:cNvSpPr/>
          <p:nvPr/>
        </p:nvSpPr>
        <p:spPr>
          <a:xfrm>
            <a:off x="8064500" y="2333625"/>
            <a:ext cx="2301875" cy="1406922"/>
          </a:xfrm>
          <a:prstGeom prst="rect">
            <a:avLst/>
          </a:prstGeom>
          <a:noFill/>
        </p:spPr>
        <p:txBody>
          <a:bodyPr wrap="square" lIns="0" tIns="0" rIns="0" bIns="0" rtlCol="0" anchor="t">
            <a:spAutoFit/>
          </a:bodyPr>
          <a:lstStyle/>
          <a:p>
            <a:pPr marL="0" indent="0" algn="just">
              <a:lnSpc>
                <a:spcPct val="120000"/>
              </a:lnSpc>
              <a:buNone/>
            </a:pPr>
            <a:r>
              <a:rPr lang="en-US" sz="1400" dirty="0">
                <a:solidFill>
                  <a:srgbClr val="2B2F36"/>
                </a:solidFill>
                <a:latin typeface="MiSans" pitchFamily="34" charset="-122"/>
                <a:ea typeface="MiSans" pitchFamily="34" charset="-122"/>
                <a:cs typeface="MiSans" pitchFamily="34" charset="-120"/>
              </a:rPr>
              <a:t>在ADE20K分割任务中，mIoU达到50.3%，领先VMamba-T 2.3%，展现了在密集预测任务中的强大泛化能力。</a:t>
            </a:r>
            <a:endParaRPr lang="en-US" sz="160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https://kimi-img.moonshot.cn/pub/slides/slides_tmpl/image/25-09-05-13:17:39-d2t74stnfo2stf9dih40.png"/>
          <p:cNvPicPr>
            <a:picLocks noChangeAspect="1"/>
          </p:cNvPicPr>
          <p:nvPr/>
        </p:nvPicPr>
        <p:blipFill>
          <a:blip r:embed="rId1"/>
          <a:srcRect l="20" r="20"/>
          <a:stretch>
            <a:fillRect/>
          </a:stretch>
        </p:blipFill>
        <p:spPr>
          <a:xfrm>
            <a:off x="630555" y="1304290"/>
            <a:ext cx="3889375" cy="4761230"/>
          </a:xfrm>
          <a:prstGeom prst="rect">
            <a:avLst/>
          </a:prstGeom>
        </p:spPr>
      </p:pic>
      <p:sp>
        <p:nvSpPr>
          <p:cNvPr id="3" name="Shape 0"/>
          <p:cNvSpPr/>
          <p:nvPr/>
        </p:nvSpPr>
        <p:spPr>
          <a:xfrm>
            <a:off x="3981450" y="5556885"/>
            <a:ext cx="668020" cy="727075"/>
          </a:xfrm>
          <a:prstGeom prst="roundRect">
            <a:avLst>
              <a:gd name="adj" fmla="val 10513"/>
            </a:avLst>
          </a:prstGeom>
          <a:solidFill>
            <a:srgbClr val="295C74"/>
          </a:solidFill>
        </p:spPr>
      </p:sp>
      <p:sp>
        <p:nvSpPr>
          <p:cNvPr id="4" name="Text 1"/>
          <p:cNvSpPr/>
          <p:nvPr/>
        </p:nvSpPr>
        <p:spPr>
          <a:xfrm>
            <a:off x="3981450" y="5556885"/>
            <a:ext cx="668020" cy="727075"/>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5" name="Shape 2"/>
          <p:cNvSpPr/>
          <p:nvPr/>
        </p:nvSpPr>
        <p:spPr>
          <a:xfrm>
            <a:off x="4871720" y="3219450"/>
            <a:ext cx="3194685" cy="2845435"/>
          </a:xfrm>
          <a:prstGeom prst="roundRect">
            <a:avLst>
              <a:gd name="adj" fmla="val 10513"/>
            </a:avLst>
          </a:prstGeom>
          <a:solidFill>
            <a:srgbClr val="FFFFFF"/>
          </a:solidFill>
          <a:ln w="12700">
            <a:solidFill>
              <a:srgbClr val="295C74"/>
            </a:solidFill>
            <a:prstDash val="solid"/>
          </a:ln>
        </p:spPr>
      </p:sp>
      <p:sp>
        <p:nvSpPr>
          <p:cNvPr id="6" name="Text 3"/>
          <p:cNvSpPr/>
          <p:nvPr/>
        </p:nvSpPr>
        <p:spPr>
          <a:xfrm>
            <a:off x="4871720" y="3219450"/>
            <a:ext cx="3194685" cy="2845435"/>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7" name="Shape 4"/>
          <p:cNvSpPr/>
          <p:nvPr/>
        </p:nvSpPr>
        <p:spPr>
          <a:xfrm>
            <a:off x="8293100" y="3244850"/>
            <a:ext cx="3157220" cy="2833370"/>
          </a:xfrm>
          <a:prstGeom prst="roundRect">
            <a:avLst>
              <a:gd name="adj" fmla="val 10513"/>
            </a:avLst>
          </a:prstGeom>
          <a:solidFill>
            <a:srgbClr val="FFFFFF"/>
          </a:solidFill>
          <a:ln w="12700">
            <a:solidFill>
              <a:srgbClr val="295C74"/>
            </a:solidFill>
            <a:prstDash val="solid"/>
          </a:ln>
        </p:spPr>
      </p:sp>
      <p:sp>
        <p:nvSpPr>
          <p:cNvPr id="8" name="Text 5"/>
          <p:cNvSpPr/>
          <p:nvPr/>
        </p:nvSpPr>
        <p:spPr>
          <a:xfrm>
            <a:off x="8293100" y="3244850"/>
            <a:ext cx="3157220" cy="2833370"/>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9" name="Shape 6"/>
          <p:cNvSpPr/>
          <p:nvPr/>
        </p:nvSpPr>
        <p:spPr>
          <a:xfrm rot="16200000">
            <a:off x="7375085" y="-681795"/>
            <a:ext cx="72000" cy="5166995"/>
          </a:xfrm>
          <a:prstGeom prst="parallelogram">
            <a:avLst/>
          </a:prstGeom>
          <a:gradFill flip="none" rotWithShape="1">
            <a:gsLst>
              <a:gs pos="0">
                <a:srgbClr val="A8CFE0">
                  <a:alpha val="0"/>
                </a:srgbClr>
              </a:gs>
              <a:gs pos="28000">
                <a:srgbClr val="A8CFE0">
                  <a:alpha val="0"/>
                </a:srgbClr>
              </a:gs>
              <a:gs pos="100000">
                <a:srgbClr val="3178A1"/>
              </a:gs>
            </a:gsLst>
            <a:lin ang="16200000" scaled="1"/>
          </a:gradFill>
        </p:spPr>
      </p:sp>
      <p:sp>
        <p:nvSpPr>
          <p:cNvPr id="10" name="Text 7"/>
          <p:cNvSpPr/>
          <p:nvPr/>
        </p:nvSpPr>
        <p:spPr>
          <a:xfrm rot="16200000">
            <a:off x="7375085" y="-681795"/>
            <a:ext cx="72000" cy="5166995"/>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11" name="Text 8"/>
          <p:cNvSpPr/>
          <p:nvPr/>
        </p:nvSpPr>
        <p:spPr>
          <a:xfrm>
            <a:off x="2032000" y="1793240"/>
            <a:ext cx="4064000" cy="276225"/>
          </a:xfrm>
          <a:prstGeom prst="rect">
            <a:avLst/>
          </a:prstGeom>
          <a:noFill/>
        </p:spPr>
        <p:txBody>
          <a:bodyPr wrap="square" lIns="91440" tIns="45720" rIns="91440" bIns="45720" rtlCol="0" anchor="t">
            <a:spAutoFit/>
          </a:bodyPr>
          <a:lstStyle/>
          <a:p>
            <a:pPr marL="0" indent="0" algn="l">
              <a:lnSpc>
                <a:spcPct val="100000"/>
              </a:lnSpc>
              <a:buNone/>
            </a:pPr>
            <a:r>
              <a:rPr lang="en-US" sz="1800" dirty="0">
                <a:solidFill>
                  <a:srgbClr val="000000"/>
                </a:solidFill>
                <a:latin typeface="MiSans" pitchFamily="34" charset="-122"/>
                <a:ea typeface="MiSans" pitchFamily="34" charset="-122"/>
                <a:cs typeface="MiSans" pitchFamily="34" charset="-120"/>
              </a:rPr>
              <a:t> </a:t>
            </a:r>
            <a:endParaRPr lang="en-US" sz="1600" dirty="0"/>
          </a:p>
        </p:txBody>
      </p:sp>
      <p:sp>
        <p:nvSpPr>
          <p:cNvPr id="12" name="Text 9"/>
          <p:cNvSpPr/>
          <p:nvPr/>
        </p:nvSpPr>
        <p:spPr>
          <a:xfrm>
            <a:off x="638810" y="469900"/>
            <a:ext cx="10782935" cy="521970"/>
          </a:xfrm>
          <a:prstGeom prst="rect">
            <a:avLst/>
          </a:prstGeom>
          <a:noFill/>
        </p:spPr>
        <p:txBody>
          <a:bodyPr wrap="square" lIns="91440" tIns="45720" rIns="91440" bIns="45720" rtlCol="0" anchor="t">
            <a:spAutoFit/>
          </a:bodyPr>
          <a:lstStyle/>
          <a:p>
            <a:pPr marL="0" indent="0" algn="just">
              <a:lnSpc>
                <a:spcPct val="100000"/>
              </a:lnSpc>
              <a:buNone/>
            </a:pPr>
            <a:r>
              <a:rPr lang="en-US" sz="2800" b="1" dirty="0">
                <a:solidFill>
                  <a:srgbClr val="295C74"/>
                </a:solidFill>
                <a:latin typeface="MiSans" pitchFamily="34" charset="-122"/>
                <a:ea typeface="MiSans" pitchFamily="34" charset="-122"/>
                <a:cs typeface="MiSans" pitchFamily="34" charset="-120"/>
              </a:rPr>
              <a:t>CNN</a:t>
            </a:r>
            <a:r>
              <a:rPr lang="zh-CN" altLang="en-US" sz="2800" b="1" dirty="0">
                <a:solidFill>
                  <a:srgbClr val="295C74"/>
                </a:solidFill>
                <a:latin typeface="MiSans" pitchFamily="34" charset="-122"/>
                <a:ea typeface="MiSans" pitchFamily="34" charset="-122"/>
                <a:cs typeface="MiSans" pitchFamily="34" charset="-120"/>
              </a:rPr>
              <a:t>优势</a:t>
            </a:r>
            <a:r>
              <a:rPr lang="zh-CN" altLang="en-US" sz="2800" b="1" dirty="0">
                <a:solidFill>
                  <a:srgbClr val="295C74"/>
                </a:solidFill>
                <a:latin typeface="MiSans" pitchFamily="34" charset="-122"/>
                <a:ea typeface="MiSans" pitchFamily="34" charset="-122"/>
                <a:cs typeface="MiSans" pitchFamily="34" charset="-120"/>
              </a:rPr>
              <a:t>总结</a:t>
            </a:r>
            <a:endParaRPr lang="zh-CN" altLang="en-US" sz="2800" b="1" dirty="0">
              <a:solidFill>
                <a:srgbClr val="295C74"/>
              </a:solidFill>
              <a:latin typeface="MiSans" pitchFamily="34" charset="-122"/>
              <a:ea typeface="MiSans" pitchFamily="34" charset="-122"/>
              <a:cs typeface="MiSans" pitchFamily="34" charset="-120"/>
            </a:endParaRPr>
          </a:p>
        </p:txBody>
      </p:sp>
      <p:sp>
        <p:nvSpPr>
          <p:cNvPr id="13" name="Text 10"/>
          <p:cNvSpPr/>
          <p:nvPr/>
        </p:nvSpPr>
        <p:spPr>
          <a:xfrm>
            <a:off x="4802505" y="1382395"/>
            <a:ext cx="4551045" cy="368300"/>
          </a:xfrm>
          <a:prstGeom prst="rect">
            <a:avLst/>
          </a:prstGeom>
          <a:noFill/>
        </p:spPr>
        <p:txBody>
          <a:bodyPr wrap="square" lIns="91440" tIns="45720" rIns="91440" bIns="45720" rtlCol="0" anchor="t">
            <a:spAutoFit/>
          </a:bodyPr>
          <a:lstStyle/>
          <a:p>
            <a:pPr marL="0" indent="0" algn="just">
              <a:lnSpc>
                <a:spcPct val="100000"/>
              </a:lnSpc>
              <a:buNone/>
            </a:pPr>
            <a:r>
              <a:rPr lang="en-US" sz="2400" b="1" dirty="0">
                <a:solidFill>
                  <a:srgbClr val="000000"/>
                </a:solidFill>
                <a:latin typeface="MiSans" pitchFamily="34" charset="-122"/>
                <a:ea typeface="MiSans" pitchFamily="34" charset="-122"/>
                <a:cs typeface="MiSans" pitchFamily="34" charset="-120"/>
              </a:rPr>
              <a:t>动态卷积的优势</a:t>
            </a:r>
            <a:endParaRPr lang="en-US" sz="1600" dirty="0"/>
          </a:p>
        </p:txBody>
      </p:sp>
      <p:sp>
        <p:nvSpPr>
          <p:cNvPr id="14" name="Text 11"/>
          <p:cNvSpPr/>
          <p:nvPr/>
        </p:nvSpPr>
        <p:spPr>
          <a:xfrm>
            <a:off x="4802505" y="1976755"/>
            <a:ext cx="6647815" cy="580231"/>
          </a:xfrm>
          <a:prstGeom prst="rect">
            <a:avLst/>
          </a:prstGeom>
          <a:noFill/>
        </p:spPr>
        <p:txBody>
          <a:bodyPr wrap="square" lIns="91440" tIns="45720" rIns="91440" bIns="45720" rtlCol="0" anchor="t">
            <a:spAutoFit/>
          </a:bodyPr>
          <a:lstStyle/>
          <a:p>
            <a:pPr marL="0" indent="0" algn="just">
              <a:lnSpc>
                <a:spcPct val="130000"/>
              </a:lnSpc>
              <a:buNone/>
            </a:pPr>
            <a:r>
              <a:rPr lang="en-US" sz="1400" dirty="0">
                <a:solidFill>
                  <a:srgbClr val="2B2F36"/>
                </a:solidFill>
                <a:latin typeface="MiSans" pitchFamily="34" charset="-122"/>
                <a:ea typeface="MiSans" pitchFamily="34" charset="-122"/>
                <a:cs typeface="MiSans" pitchFamily="34" charset="-120"/>
              </a:rPr>
              <a:t>OverLoCK通过动态卷积在纯CNN内实现自适应感受野，兼顾全局上下文与局部细节，计算量仅为Transformer的三分之一。</a:t>
            </a:r>
            <a:endParaRPr lang="en-US" sz="1600" dirty="0"/>
          </a:p>
        </p:txBody>
      </p:sp>
      <p:sp>
        <p:nvSpPr>
          <p:cNvPr id="15" name="Text 12"/>
          <p:cNvSpPr/>
          <p:nvPr/>
        </p:nvSpPr>
        <p:spPr>
          <a:xfrm>
            <a:off x="5048250" y="3526155"/>
            <a:ext cx="3100705" cy="254000"/>
          </a:xfrm>
          <a:prstGeom prst="rect">
            <a:avLst/>
          </a:prstGeom>
          <a:noFill/>
        </p:spPr>
        <p:txBody>
          <a:bodyPr wrap="square" lIns="0" tIns="0" rIns="0" bIns="35941" rtlCol="0" anchor="b">
            <a:spAutoFit/>
          </a:bodyPr>
          <a:lstStyle/>
          <a:p>
            <a:pPr marL="0" indent="0" algn="just">
              <a:lnSpc>
                <a:spcPct val="100000"/>
              </a:lnSpc>
              <a:buNone/>
            </a:pPr>
            <a:r>
              <a:rPr lang="en-US" sz="1600" b="1" dirty="0">
                <a:solidFill>
                  <a:srgbClr val="000000"/>
                </a:solidFill>
                <a:latin typeface="MiSans" pitchFamily="34" charset="-122"/>
                <a:ea typeface="MiSans" pitchFamily="34" charset="-122"/>
                <a:cs typeface="MiSans" pitchFamily="34" charset="-120"/>
              </a:rPr>
              <a:t>CNN的高效性</a:t>
            </a:r>
            <a:endParaRPr lang="en-US" sz="1600" dirty="0"/>
          </a:p>
        </p:txBody>
      </p:sp>
      <p:sp>
        <p:nvSpPr>
          <p:cNvPr id="16" name="Text 13"/>
          <p:cNvSpPr/>
          <p:nvPr/>
        </p:nvSpPr>
        <p:spPr>
          <a:xfrm>
            <a:off x="5048250" y="3935095"/>
            <a:ext cx="2872740" cy="870347"/>
          </a:xfrm>
          <a:prstGeom prst="rect">
            <a:avLst/>
          </a:prstGeom>
          <a:noFill/>
        </p:spPr>
        <p:txBody>
          <a:bodyPr wrap="square" lIns="0" tIns="0" rIns="0" bIns="0" rtlCol="0" anchor="t">
            <a:spAutoFit/>
          </a:bodyPr>
          <a:lstStyle/>
          <a:p>
            <a:pPr marL="0" indent="0" algn="just">
              <a:lnSpc>
                <a:spcPct val="130000"/>
              </a:lnSpc>
              <a:buNone/>
            </a:pPr>
            <a:r>
              <a:rPr lang="en-US" sz="1400" dirty="0">
                <a:solidFill>
                  <a:srgbClr val="2B2F36"/>
                </a:solidFill>
                <a:latin typeface="MiSans" pitchFamily="34" charset="-122"/>
                <a:ea typeface="MiSans" pitchFamily="34" charset="-122"/>
                <a:cs typeface="MiSans" pitchFamily="34" charset="-120"/>
              </a:rPr>
              <a:t>CNN固有的参数共享与稀疏交互使内存占用更低，推理延迟更小，在边缘设备上即可实时运行。</a:t>
            </a:r>
            <a:endParaRPr lang="en-US" sz="1600" dirty="0"/>
          </a:p>
        </p:txBody>
      </p:sp>
      <p:sp>
        <p:nvSpPr>
          <p:cNvPr id="17" name="Text 14"/>
          <p:cNvSpPr/>
          <p:nvPr/>
        </p:nvSpPr>
        <p:spPr>
          <a:xfrm>
            <a:off x="8413750" y="3526155"/>
            <a:ext cx="3100705" cy="254000"/>
          </a:xfrm>
          <a:prstGeom prst="rect">
            <a:avLst/>
          </a:prstGeom>
          <a:noFill/>
        </p:spPr>
        <p:txBody>
          <a:bodyPr wrap="square" lIns="0" tIns="0" rIns="0" bIns="35941" rtlCol="0" anchor="b">
            <a:spAutoFit/>
          </a:bodyPr>
          <a:lstStyle/>
          <a:p>
            <a:pPr marL="0" indent="0" algn="just">
              <a:lnSpc>
                <a:spcPct val="100000"/>
              </a:lnSpc>
              <a:buNone/>
            </a:pPr>
            <a:r>
              <a:rPr lang="en-US" sz="1600" b="1" dirty="0">
                <a:solidFill>
                  <a:srgbClr val="000000"/>
                </a:solidFill>
                <a:latin typeface="MiSans" pitchFamily="34" charset="-122"/>
                <a:ea typeface="MiSans" pitchFamily="34" charset="-122"/>
                <a:cs typeface="MiSans" pitchFamily="34" charset="-120"/>
              </a:rPr>
              <a:t>实验验证</a:t>
            </a:r>
            <a:endParaRPr lang="en-US" sz="1600" dirty="0"/>
          </a:p>
        </p:txBody>
      </p:sp>
      <p:sp>
        <p:nvSpPr>
          <p:cNvPr id="18" name="Text 15"/>
          <p:cNvSpPr/>
          <p:nvPr/>
        </p:nvSpPr>
        <p:spPr>
          <a:xfrm>
            <a:off x="8413750" y="3935095"/>
            <a:ext cx="2872740" cy="1160463"/>
          </a:xfrm>
          <a:prstGeom prst="rect">
            <a:avLst/>
          </a:prstGeom>
          <a:noFill/>
        </p:spPr>
        <p:txBody>
          <a:bodyPr wrap="square" lIns="0" tIns="0" rIns="0" bIns="0" rtlCol="0" anchor="t">
            <a:spAutoFit/>
          </a:bodyPr>
          <a:lstStyle/>
          <a:p>
            <a:pPr marL="0" indent="0" algn="just">
              <a:lnSpc>
                <a:spcPct val="130000"/>
              </a:lnSpc>
              <a:buNone/>
            </a:pPr>
            <a:r>
              <a:rPr lang="en-US" sz="1400" dirty="0">
                <a:solidFill>
                  <a:srgbClr val="2B2F36"/>
                </a:solidFill>
                <a:latin typeface="MiSans" pitchFamily="34" charset="-122"/>
                <a:ea typeface="MiSans" pitchFamily="34" charset="-122"/>
                <a:cs typeface="MiSans" pitchFamily="34" charset="-120"/>
              </a:rPr>
              <a:t>实验表明，无需自注意力即可在分类、检测、分割全线任务中取得SOTA，证明局部归纳偏置是视觉建模的高效先验。</a:t>
            </a:r>
            <a:endParaRPr lang="en-US" sz="160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9-05-13:17:35-d2t74rtnfo2stf9digpg.png"/>
          <p:cNvPicPr>
            <a:picLocks noChangeAspect="1"/>
          </p:cNvPicPr>
          <p:nvPr/>
        </p:nvPicPr>
        <p:blipFill>
          <a:blip r:embed="rId1"/>
          <a:srcRect t="55" b="55"/>
          <a:stretch>
            <a:fillRect/>
          </a:stretch>
        </p:blipFill>
        <p:spPr>
          <a:xfrm>
            <a:off x="0" y="0"/>
            <a:ext cx="12192000" cy="4597400"/>
          </a:xfrm>
          <a:prstGeom prst="rect">
            <a:avLst/>
          </a:prstGeom>
        </p:spPr>
      </p:pic>
      <p:sp>
        <p:nvSpPr>
          <p:cNvPr id="3" name="Text 0"/>
          <p:cNvSpPr/>
          <p:nvPr/>
        </p:nvSpPr>
        <p:spPr>
          <a:xfrm>
            <a:off x="737235" y="5007610"/>
            <a:ext cx="4088765" cy="1322070"/>
          </a:xfrm>
          <a:prstGeom prst="rect">
            <a:avLst/>
          </a:prstGeom>
          <a:noFill/>
        </p:spPr>
        <p:txBody>
          <a:bodyPr wrap="square" lIns="91440" tIns="45720" rIns="91440" bIns="45720" rtlCol="0" anchor="t">
            <a:spAutoFit/>
          </a:bodyPr>
          <a:lstStyle/>
          <a:p>
            <a:pPr marL="0" indent="0" algn="l">
              <a:lnSpc>
                <a:spcPct val="100000"/>
              </a:lnSpc>
              <a:buNone/>
            </a:pPr>
            <a:r>
              <a:rPr lang="en-US" sz="8000" b="1" dirty="0">
                <a:solidFill>
                  <a:srgbClr val="000000"/>
                </a:solidFill>
                <a:latin typeface="MiSans" pitchFamily="34" charset="-122"/>
                <a:ea typeface="MiSans" pitchFamily="34" charset="-122"/>
                <a:cs typeface="MiSans" pitchFamily="34" charset="-120"/>
              </a:rPr>
              <a:t>03</a:t>
            </a:r>
            <a:endParaRPr lang="en-US" sz="1600" dirty="0"/>
          </a:p>
        </p:txBody>
      </p:sp>
      <p:sp>
        <p:nvSpPr>
          <p:cNvPr id="4" name="Text 1"/>
          <p:cNvSpPr/>
          <p:nvPr/>
        </p:nvSpPr>
        <p:spPr>
          <a:xfrm>
            <a:off x="2743835" y="4946015"/>
            <a:ext cx="8582660" cy="1322070"/>
          </a:xfrm>
          <a:prstGeom prst="rect">
            <a:avLst/>
          </a:prstGeom>
          <a:noFill/>
        </p:spPr>
        <p:txBody>
          <a:bodyPr wrap="square" lIns="91440" tIns="45720" rIns="91440" bIns="45720" rtlCol="0" anchor="ctr"/>
          <a:lstStyle/>
          <a:p>
            <a:pPr marL="0" indent="0" algn="just">
              <a:lnSpc>
                <a:spcPct val="100000"/>
              </a:lnSpc>
              <a:buNone/>
            </a:pPr>
            <a:r>
              <a:rPr lang="en-US" sz="4400" b="1" dirty="0">
                <a:solidFill>
                  <a:srgbClr val="000000"/>
                </a:solidFill>
                <a:latin typeface="MiSans" pitchFamily="34" charset="-122"/>
                <a:ea typeface="MiSans" pitchFamily="34" charset="-122"/>
                <a:cs typeface="MiSans" pitchFamily="34" charset="-120"/>
              </a:rPr>
              <a:t>CNN的先天优势</a:t>
            </a:r>
            <a:endParaRPr lang="en-US" sz="1600" dirty="0"/>
          </a:p>
        </p:txBody>
      </p:sp>
      <p:sp>
        <p:nvSpPr>
          <p:cNvPr id="5" name="Shape 2"/>
          <p:cNvSpPr/>
          <p:nvPr/>
        </p:nvSpPr>
        <p:spPr>
          <a:xfrm>
            <a:off x="2471420" y="5046345"/>
            <a:ext cx="75565" cy="1244600"/>
          </a:xfrm>
          <a:prstGeom prst="roundRect">
            <a:avLst>
              <a:gd name="adj" fmla="val 50000"/>
            </a:avLst>
          </a:prstGeom>
          <a:solidFill>
            <a:srgbClr val="000000"/>
          </a:solidFill>
        </p:spPr>
      </p:sp>
      <p:sp>
        <p:nvSpPr>
          <p:cNvPr id="6" name="Text 3"/>
          <p:cNvSpPr/>
          <p:nvPr/>
        </p:nvSpPr>
        <p:spPr>
          <a:xfrm>
            <a:off x="2471420" y="5046345"/>
            <a:ext cx="75565" cy="1244600"/>
          </a:xfrm>
          <a:prstGeom prst="rect">
            <a:avLst/>
          </a:prstGeom>
          <a:noFill/>
        </p:spPr>
        <p:txBody>
          <a:bodyPr wrap="square" lIns="45720" tIns="91440" rIns="91440" bIns="45720" rtlCol="0" anchor="ctr"/>
          <a:lstStyle/>
          <a:p>
            <a:pPr marL="0" indent="0">
              <a:lnSpc>
                <a:spcPct val="100000"/>
              </a:lnSpc>
              <a:buNone/>
            </a:pPr>
            <a:endParaRPr lang="en-US" sz="16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9-05-13:17:35-d2t74rtnfo2stf9digpg.png"/>
          <p:cNvPicPr>
            <a:picLocks noChangeAspect="1"/>
          </p:cNvPicPr>
          <p:nvPr/>
        </p:nvPicPr>
        <p:blipFill>
          <a:blip r:embed="rId1"/>
          <a:srcRect t="55" b="55"/>
          <a:stretch>
            <a:fillRect/>
          </a:stretch>
        </p:blipFill>
        <p:spPr>
          <a:xfrm>
            <a:off x="0" y="0"/>
            <a:ext cx="12192000" cy="4597400"/>
          </a:xfrm>
          <a:prstGeom prst="rect">
            <a:avLst/>
          </a:prstGeom>
        </p:spPr>
      </p:pic>
      <p:sp>
        <p:nvSpPr>
          <p:cNvPr id="3" name="Text 0"/>
          <p:cNvSpPr/>
          <p:nvPr/>
        </p:nvSpPr>
        <p:spPr>
          <a:xfrm>
            <a:off x="737235" y="5007610"/>
            <a:ext cx="4088765" cy="1322070"/>
          </a:xfrm>
          <a:prstGeom prst="rect">
            <a:avLst/>
          </a:prstGeom>
          <a:noFill/>
        </p:spPr>
        <p:txBody>
          <a:bodyPr wrap="square" lIns="91440" tIns="45720" rIns="91440" bIns="45720" rtlCol="0" anchor="t">
            <a:spAutoFit/>
          </a:bodyPr>
          <a:lstStyle/>
          <a:p>
            <a:pPr marL="0" indent="0" algn="l">
              <a:lnSpc>
                <a:spcPct val="100000"/>
              </a:lnSpc>
              <a:buNone/>
            </a:pPr>
            <a:r>
              <a:rPr lang="en-US" sz="8000" b="1" dirty="0">
                <a:solidFill>
                  <a:srgbClr val="000000"/>
                </a:solidFill>
                <a:latin typeface="MiSans" pitchFamily="34" charset="-122"/>
                <a:ea typeface="MiSans" pitchFamily="34" charset="-122"/>
                <a:cs typeface="MiSans" pitchFamily="34" charset="-120"/>
              </a:rPr>
              <a:t>00</a:t>
            </a:r>
            <a:endParaRPr lang="en-US" sz="1600" dirty="0"/>
          </a:p>
        </p:txBody>
      </p:sp>
      <p:sp>
        <p:nvSpPr>
          <p:cNvPr id="4" name="Text 1"/>
          <p:cNvSpPr/>
          <p:nvPr/>
        </p:nvSpPr>
        <p:spPr>
          <a:xfrm>
            <a:off x="2743835" y="4946015"/>
            <a:ext cx="8582660" cy="1322070"/>
          </a:xfrm>
          <a:prstGeom prst="rect">
            <a:avLst/>
          </a:prstGeom>
          <a:noFill/>
        </p:spPr>
        <p:txBody>
          <a:bodyPr wrap="square" lIns="91440" tIns="45720" rIns="91440" bIns="45720" rtlCol="0" anchor="ctr"/>
          <a:lstStyle/>
          <a:p>
            <a:pPr marL="0" indent="0" algn="just">
              <a:lnSpc>
                <a:spcPct val="100000"/>
              </a:lnSpc>
              <a:buNone/>
            </a:pPr>
            <a:r>
              <a:rPr lang="en-US" sz="4400" b="1" dirty="0">
                <a:solidFill>
                  <a:srgbClr val="000000"/>
                </a:solidFill>
                <a:latin typeface="MiSans" pitchFamily="34" charset="-122"/>
                <a:ea typeface="MiSans" pitchFamily="34" charset="-122"/>
                <a:cs typeface="MiSans" pitchFamily="34" charset="-120"/>
              </a:rPr>
              <a:t>CNN的</a:t>
            </a:r>
            <a:r>
              <a:rPr lang="zh-CN" altLang="en-US" sz="4400" b="1" dirty="0">
                <a:solidFill>
                  <a:srgbClr val="000000"/>
                </a:solidFill>
                <a:latin typeface="MiSans" pitchFamily="34" charset="-122"/>
                <a:ea typeface="MiSans" pitchFamily="34" charset="-122"/>
                <a:cs typeface="MiSans" pitchFamily="34" charset="-120"/>
              </a:rPr>
              <a:t>原理</a:t>
            </a:r>
            <a:endParaRPr lang="zh-CN" altLang="en-US" sz="4400" b="1" dirty="0">
              <a:solidFill>
                <a:srgbClr val="000000"/>
              </a:solidFill>
              <a:latin typeface="MiSans" pitchFamily="34" charset="-122"/>
              <a:ea typeface="MiSans" pitchFamily="34" charset="-122"/>
              <a:cs typeface="MiSans" pitchFamily="34" charset="-120"/>
            </a:endParaRPr>
          </a:p>
        </p:txBody>
      </p:sp>
      <p:sp>
        <p:nvSpPr>
          <p:cNvPr id="5" name="Shape 2"/>
          <p:cNvSpPr/>
          <p:nvPr/>
        </p:nvSpPr>
        <p:spPr>
          <a:xfrm>
            <a:off x="2471420" y="5046345"/>
            <a:ext cx="75565" cy="1244600"/>
          </a:xfrm>
          <a:prstGeom prst="roundRect">
            <a:avLst>
              <a:gd name="adj" fmla="val 50000"/>
            </a:avLst>
          </a:prstGeom>
          <a:solidFill>
            <a:srgbClr val="000000"/>
          </a:solidFill>
        </p:spPr>
      </p:sp>
      <p:sp>
        <p:nvSpPr>
          <p:cNvPr id="6" name="Text 3"/>
          <p:cNvSpPr/>
          <p:nvPr/>
        </p:nvSpPr>
        <p:spPr>
          <a:xfrm>
            <a:off x="2471420" y="5046345"/>
            <a:ext cx="75565" cy="1244600"/>
          </a:xfrm>
          <a:prstGeom prst="rect">
            <a:avLst/>
          </a:prstGeom>
          <a:noFill/>
        </p:spPr>
        <p:txBody>
          <a:bodyPr wrap="square" lIns="45720" tIns="91440" rIns="91440" bIns="45720" rtlCol="0" anchor="ctr"/>
          <a:lstStyle/>
          <a:p>
            <a:pPr marL="0" indent="0">
              <a:lnSpc>
                <a:spcPct val="100000"/>
              </a:lnSpc>
              <a:buNone/>
            </a:pPr>
            <a:endParaRPr lang="en-US" sz="16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638810" y="6362065"/>
            <a:ext cx="215900" cy="215900"/>
          </a:xfrm>
          <a:prstGeom prst="roundRect">
            <a:avLst>
              <a:gd name="adj" fmla="val 50000"/>
            </a:avLst>
          </a:prstGeom>
          <a:solidFill>
            <a:srgbClr val="6DAECC"/>
          </a:solidFill>
        </p:spPr>
      </p:sp>
      <p:sp>
        <p:nvSpPr>
          <p:cNvPr id="3" name="Text 1"/>
          <p:cNvSpPr/>
          <p:nvPr/>
        </p:nvSpPr>
        <p:spPr>
          <a:xfrm>
            <a:off x="638810" y="6362065"/>
            <a:ext cx="215900" cy="215900"/>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4" name="Shape 2"/>
          <p:cNvSpPr/>
          <p:nvPr/>
        </p:nvSpPr>
        <p:spPr>
          <a:xfrm>
            <a:off x="765810" y="6362065"/>
            <a:ext cx="215900" cy="215900"/>
          </a:xfrm>
          <a:prstGeom prst="roundRect">
            <a:avLst>
              <a:gd name="adj" fmla="val 50000"/>
            </a:avLst>
          </a:prstGeom>
          <a:solidFill>
            <a:srgbClr val="000000">
              <a:alpha val="0"/>
            </a:srgbClr>
          </a:solidFill>
          <a:ln w="19050">
            <a:solidFill>
              <a:srgbClr val="6DAECC"/>
            </a:solidFill>
            <a:prstDash val="solid"/>
          </a:ln>
        </p:spPr>
      </p:sp>
      <p:sp>
        <p:nvSpPr>
          <p:cNvPr id="5" name="Text 3"/>
          <p:cNvSpPr/>
          <p:nvPr/>
        </p:nvSpPr>
        <p:spPr>
          <a:xfrm>
            <a:off x="765810" y="6362065"/>
            <a:ext cx="215900" cy="215900"/>
          </a:xfrm>
          <a:prstGeom prst="rect">
            <a:avLst/>
          </a:prstGeom>
          <a:noFill/>
        </p:spPr>
        <p:txBody>
          <a:bodyPr wrap="square" lIns="45720" tIns="91440" rIns="91440" bIns="45720" rtlCol="0" anchor="ctr"/>
          <a:lstStyle/>
          <a:p>
            <a:pPr marL="0" indent="0">
              <a:lnSpc>
                <a:spcPct val="100000"/>
              </a:lnSpc>
              <a:buNone/>
            </a:pPr>
            <a:endParaRPr lang="en-US" sz="1600" dirty="0"/>
          </a:p>
        </p:txBody>
      </p:sp>
      <p:pic>
        <p:nvPicPr>
          <p:cNvPr id="6" name="Image 0" descr="https://kimi-img.moonshot.cn/pub/slides/slides_tmpl/image/25-09-05-13:17:37-d2t74sdnfo2stf9digt0.png"/>
          <p:cNvPicPr>
            <a:picLocks noChangeAspect="1"/>
          </p:cNvPicPr>
          <p:nvPr/>
        </p:nvPicPr>
        <p:blipFill>
          <a:blip r:embed="rId1"/>
          <a:srcRect l="203" r="203"/>
          <a:stretch>
            <a:fillRect/>
          </a:stretch>
        </p:blipFill>
        <p:spPr>
          <a:xfrm>
            <a:off x="9626600" y="0"/>
            <a:ext cx="1554480" cy="6876415"/>
          </a:xfrm>
          <a:prstGeom prst="rect">
            <a:avLst/>
          </a:prstGeom>
        </p:spPr>
      </p:pic>
      <p:sp>
        <p:nvSpPr>
          <p:cNvPr id="7" name="Shape 4"/>
          <p:cNvSpPr/>
          <p:nvPr>
            <p:custDataLst>
              <p:tags r:id="rId2"/>
            </p:custDataLst>
          </p:nvPr>
        </p:nvSpPr>
        <p:spPr>
          <a:xfrm>
            <a:off x="1370330" y="1626235"/>
            <a:ext cx="3187700" cy="822960"/>
          </a:xfrm>
          <a:prstGeom prst="rect">
            <a:avLst/>
          </a:prstGeom>
          <a:solidFill>
            <a:srgbClr val="6DAECC"/>
          </a:solidFill>
        </p:spPr>
      </p:sp>
      <p:sp>
        <p:nvSpPr>
          <p:cNvPr id="8" name="Text 5"/>
          <p:cNvSpPr/>
          <p:nvPr/>
        </p:nvSpPr>
        <p:spPr>
          <a:xfrm>
            <a:off x="1370330" y="1626235"/>
            <a:ext cx="3187700" cy="822960"/>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9" name="Shape 6"/>
          <p:cNvSpPr/>
          <p:nvPr>
            <p:custDataLst>
              <p:tags r:id="rId3"/>
            </p:custDataLst>
          </p:nvPr>
        </p:nvSpPr>
        <p:spPr>
          <a:xfrm>
            <a:off x="1371465" y="2499360"/>
            <a:ext cx="3185430" cy="3215005"/>
          </a:xfrm>
          <a:prstGeom prst="roundRect">
            <a:avLst>
              <a:gd name="adj" fmla="val 0"/>
            </a:avLst>
          </a:prstGeom>
          <a:solidFill>
            <a:srgbClr val="FFFFFF"/>
          </a:solidFill>
          <a:ln w="19050">
            <a:solidFill>
              <a:srgbClr val="3178A1"/>
            </a:solidFill>
            <a:prstDash val="solid"/>
          </a:ln>
        </p:spPr>
      </p:sp>
      <p:sp>
        <p:nvSpPr>
          <p:cNvPr id="10" name="Text 7"/>
          <p:cNvSpPr/>
          <p:nvPr/>
        </p:nvSpPr>
        <p:spPr>
          <a:xfrm>
            <a:off x="1371465" y="2499360"/>
            <a:ext cx="3185430" cy="3215005"/>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11" name="Shape 8"/>
          <p:cNvSpPr/>
          <p:nvPr>
            <p:custDataLst>
              <p:tags r:id="rId4"/>
            </p:custDataLst>
          </p:nvPr>
        </p:nvSpPr>
        <p:spPr>
          <a:xfrm>
            <a:off x="5246370" y="1626235"/>
            <a:ext cx="3187700" cy="822960"/>
          </a:xfrm>
          <a:prstGeom prst="rect">
            <a:avLst/>
          </a:prstGeom>
          <a:solidFill>
            <a:srgbClr val="6DAECC"/>
          </a:solidFill>
        </p:spPr>
      </p:sp>
      <p:sp>
        <p:nvSpPr>
          <p:cNvPr id="12" name="Text 9"/>
          <p:cNvSpPr/>
          <p:nvPr/>
        </p:nvSpPr>
        <p:spPr>
          <a:xfrm>
            <a:off x="5246370" y="1626235"/>
            <a:ext cx="3187700" cy="822960"/>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13" name="Shape 10"/>
          <p:cNvSpPr/>
          <p:nvPr>
            <p:custDataLst>
              <p:tags r:id="rId5"/>
            </p:custDataLst>
          </p:nvPr>
        </p:nvSpPr>
        <p:spPr>
          <a:xfrm>
            <a:off x="5247505" y="2499360"/>
            <a:ext cx="3185430" cy="3215005"/>
          </a:xfrm>
          <a:prstGeom prst="roundRect">
            <a:avLst>
              <a:gd name="adj" fmla="val 0"/>
            </a:avLst>
          </a:prstGeom>
          <a:solidFill>
            <a:srgbClr val="FFFFFF"/>
          </a:solidFill>
          <a:ln w="19050">
            <a:solidFill>
              <a:srgbClr val="3178A1"/>
            </a:solidFill>
            <a:prstDash val="solid"/>
          </a:ln>
        </p:spPr>
      </p:sp>
      <p:sp>
        <p:nvSpPr>
          <p:cNvPr id="14" name="Text 11"/>
          <p:cNvSpPr/>
          <p:nvPr/>
        </p:nvSpPr>
        <p:spPr>
          <a:xfrm>
            <a:off x="5247505" y="2499360"/>
            <a:ext cx="3185430" cy="3215005"/>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15" name="Text 12"/>
          <p:cNvSpPr/>
          <p:nvPr/>
        </p:nvSpPr>
        <p:spPr>
          <a:xfrm>
            <a:off x="608330" y="469900"/>
            <a:ext cx="10782935" cy="438150"/>
          </a:xfrm>
          <a:prstGeom prst="rect">
            <a:avLst/>
          </a:prstGeom>
          <a:noFill/>
        </p:spPr>
        <p:txBody>
          <a:bodyPr wrap="square" lIns="91440" tIns="45720" rIns="91440" bIns="45720" rtlCol="0" anchor="t">
            <a:spAutoFit/>
          </a:bodyPr>
          <a:lstStyle/>
          <a:p>
            <a:pPr marL="0" indent="0" algn="just">
              <a:lnSpc>
                <a:spcPct val="100000"/>
              </a:lnSpc>
              <a:buNone/>
            </a:pPr>
            <a:r>
              <a:rPr lang="en-US" sz="2800" b="1" dirty="0">
                <a:solidFill>
                  <a:srgbClr val="295C74"/>
                </a:solidFill>
                <a:latin typeface="MiSans" pitchFamily="34" charset="-122"/>
                <a:ea typeface="MiSans" pitchFamily="34" charset="-122"/>
                <a:cs typeface="MiSans" pitchFamily="34" charset="-120"/>
              </a:rPr>
              <a:t>局部连接与权重共享：高效提取局部特征</a:t>
            </a:r>
            <a:endParaRPr lang="en-US" sz="1600" dirty="0"/>
          </a:p>
        </p:txBody>
      </p:sp>
      <p:sp>
        <p:nvSpPr>
          <p:cNvPr id="16" name="Text 13"/>
          <p:cNvSpPr/>
          <p:nvPr>
            <p:custDataLst>
              <p:tags r:id="rId6"/>
            </p:custDataLst>
          </p:nvPr>
        </p:nvSpPr>
        <p:spPr>
          <a:xfrm>
            <a:off x="1420912" y="1675765"/>
            <a:ext cx="3029822" cy="311150"/>
          </a:xfrm>
          <a:prstGeom prst="rect">
            <a:avLst/>
          </a:prstGeom>
          <a:noFill/>
        </p:spPr>
        <p:txBody>
          <a:bodyPr wrap="square" lIns="91440" tIns="45720" rIns="91440" bIns="45720" rtlCol="0" anchor="t">
            <a:spAutoFit/>
          </a:bodyPr>
          <a:lstStyle/>
          <a:p>
            <a:pPr marL="0" indent="0" algn="just">
              <a:lnSpc>
                <a:spcPct val="100000"/>
              </a:lnSpc>
              <a:buNone/>
            </a:pPr>
            <a:r>
              <a:rPr lang="en-US" sz="2000" b="1" dirty="0">
                <a:solidFill>
                  <a:srgbClr val="FFFFFF"/>
                </a:solidFill>
                <a:latin typeface="MiSans" pitchFamily="34" charset="-122"/>
                <a:ea typeface="MiSans" pitchFamily="34" charset="-122"/>
                <a:cs typeface="MiSans" pitchFamily="34" charset="-120"/>
              </a:rPr>
              <a:t>局部感受野优势</a:t>
            </a:r>
            <a:endParaRPr lang="en-US" sz="1600" dirty="0"/>
          </a:p>
        </p:txBody>
      </p:sp>
      <p:sp>
        <p:nvSpPr>
          <p:cNvPr id="17" name="Text 14"/>
          <p:cNvSpPr/>
          <p:nvPr>
            <p:custDataLst>
              <p:tags r:id="rId7"/>
            </p:custDataLst>
          </p:nvPr>
        </p:nvSpPr>
        <p:spPr>
          <a:xfrm>
            <a:off x="1474166" y="2730500"/>
            <a:ext cx="2980596" cy="2327910"/>
          </a:xfrm>
          <a:prstGeom prst="rect">
            <a:avLst/>
          </a:prstGeom>
          <a:noFill/>
        </p:spPr>
        <p:txBody>
          <a:bodyPr wrap="square" lIns="91440" tIns="45720" rIns="91440" bIns="45720" rtlCol="0" anchor="t"/>
          <a:lstStyle/>
          <a:p>
            <a:pPr marL="0" indent="0" algn="just">
              <a:lnSpc>
                <a:spcPct val="130000"/>
              </a:lnSpc>
              <a:buNone/>
            </a:pPr>
            <a:r>
              <a:rPr lang="en-US" sz="1600" dirty="0">
                <a:solidFill>
                  <a:srgbClr val="2B2F36"/>
                </a:solidFill>
                <a:latin typeface="MiSans" pitchFamily="34" charset="-122"/>
                <a:ea typeface="MiSans" pitchFamily="34" charset="-122"/>
                <a:cs typeface="MiSans" pitchFamily="34" charset="-120"/>
              </a:rPr>
              <a:t>卷积神经网络通过局部感受野逐层滑动扫描，天然保留图像的平移等变性，能够有效捕捉图像中的局部特征，</a:t>
            </a:r>
            <a:r>
              <a:rPr lang="zh-CN" altLang="en-US" sz="1600" dirty="0">
                <a:solidFill>
                  <a:srgbClr val="2B2F36"/>
                </a:solidFill>
                <a:latin typeface="MiSans" pitchFamily="34" charset="-122"/>
                <a:ea typeface="MiSans" pitchFamily="34" charset="-122"/>
                <a:cs typeface="MiSans" pitchFamily="34" charset="-120"/>
              </a:rPr>
              <a:t>同时降低参数数量与计算复杂度，</a:t>
            </a:r>
            <a:r>
              <a:rPr lang="en-US" sz="1600" dirty="0">
                <a:solidFill>
                  <a:srgbClr val="2B2F36"/>
                </a:solidFill>
                <a:latin typeface="MiSans" pitchFamily="34" charset="-122"/>
                <a:ea typeface="MiSans" pitchFamily="34" charset="-122"/>
                <a:cs typeface="MiSans" pitchFamily="34" charset="-120"/>
              </a:rPr>
              <a:t>适用于各种图像识别任务。</a:t>
            </a:r>
            <a:endParaRPr lang="en-US" sz="1600" dirty="0"/>
          </a:p>
        </p:txBody>
      </p:sp>
      <p:sp>
        <p:nvSpPr>
          <p:cNvPr id="18" name="Text 15"/>
          <p:cNvSpPr/>
          <p:nvPr>
            <p:custDataLst>
              <p:tags r:id="rId8"/>
            </p:custDataLst>
          </p:nvPr>
        </p:nvSpPr>
        <p:spPr>
          <a:xfrm>
            <a:off x="5296952" y="1675765"/>
            <a:ext cx="3029822" cy="311150"/>
          </a:xfrm>
          <a:prstGeom prst="rect">
            <a:avLst/>
          </a:prstGeom>
          <a:noFill/>
        </p:spPr>
        <p:txBody>
          <a:bodyPr wrap="square" lIns="91440" tIns="45720" rIns="91440" bIns="45720" rtlCol="0" anchor="t">
            <a:spAutoFit/>
          </a:bodyPr>
          <a:lstStyle/>
          <a:p>
            <a:pPr marL="0" indent="0" algn="just">
              <a:lnSpc>
                <a:spcPct val="100000"/>
              </a:lnSpc>
              <a:buNone/>
            </a:pPr>
            <a:r>
              <a:rPr lang="en-US" sz="2000" b="1" dirty="0">
                <a:solidFill>
                  <a:srgbClr val="FFFFFF"/>
                </a:solidFill>
                <a:latin typeface="MiSans" pitchFamily="34" charset="-122"/>
                <a:ea typeface="MiSans" pitchFamily="34" charset="-122"/>
                <a:cs typeface="MiSans" pitchFamily="34" charset="-120"/>
              </a:rPr>
              <a:t>权重共享机制</a:t>
            </a:r>
            <a:endParaRPr lang="en-US" sz="1600" dirty="0"/>
          </a:p>
        </p:txBody>
      </p:sp>
      <p:sp>
        <p:nvSpPr>
          <p:cNvPr id="19" name="Text 16"/>
          <p:cNvSpPr/>
          <p:nvPr>
            <p:custDataLst>
              <p:tags r:id="rId9"/>
            </p:custDataLst>
          </p:nvPr>
        </p:nvSpPr>
        <p:spPr>
          <a:xfrm>
            <a:off x="5350206" y="2730500"/>
            <a:ext cx="2980596" cy="2327910"/>
          </a:xfrm>
          <a:prstGeom prst="rect">
            <a:avLst/>
          </a:prstGeom>
          <a:noFill/>
        </p:spPr>
        <p:txBody>
          <a:bodyPr wrap="square" lIns="91440" tIns="45720" rIns="91440" bIns="45720" rtlCol="0" anchor="t"/>
          <a:lstStyle/>
          <a:p>
            <a:pPr marL="0" indent="0" algn="just">
              <a:lnSpc>
                <a:spcPct val="130000"/>
              </a:lnSpc>
              <a:buNone/>
            </a:pPr>
            <a:r>
              <a:rPr lang="en-US" sz="1600" dirty="0">
                <a:solidFill>
                  <a:srgbClr val="2B2F36"/>
                </a:solidFill>
                <a:latin typeface="MiSans" pitchFamily="34" charset="-122"/>
                <a:ea typeface="MiSans" pitchFamily="34" charset="-122"/>
                <a:cs typeface="MiSans" pitchFamily="34" charset="-120"/>
              </a:rPr>
              <a:t>权重共享机制显著压缩参数量，降低过拟合风险，使CNN在医学、工业等高分辨率场景中仍能保持训练稳定与推理高效，提升模型的泛化能力。</a:t>
            </a:r>
            <a:endParaRPr lang="en-US" sz="160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5715" y="5120640"/>
            <a:ext cx="12206605" cy="1798320"/>
          </a:xfrm>
          <a:prstGeom prst="roundRect">
            <a:avLst>
              <a:gd name="adj" fmla="val 0"/>
            </a:avLst>
          </a:prstGeom>
          <a:solidFill>
            <a:srgbClr val="6DAECC"/>
          </a:solidFill>
        </p:spPr>
      </p:sp>
      <p:sp>
        <p:nvSpPr>
          <p:cNvPr id="3" name="Text 1"/>
          <p:cNvSpPr/>
          <p:nvPr/>
        </p:nvSpPr>
        <p:spPr>
          <a:xfrm>
            <a:off x="-5715" y="5120640"/>
            <a:ext cx="12206605" cy="1798320"/>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4" name="Shape 2"/>
          <p:cNvSpPr/>
          <p:nvPr/>
        </p:nvSpPr>
        <p:spPr>
          <a:xfrm>
            <a:off x="895350" y="1499862"/>
            <a:ext cx="3131820" cy="4437908"/>
          </a:xfrm>
          <a:prstGeom prst="roundRect">
            <a:avLst>
              <a:gd name="adj" fmla="val 5833"/>
            </a:avLst>
          </a:prstGeom>
          <a:solidFill>
            <a:srgbClr val="FFFFFF"/>
          </a:solidFill>
          <a:ln w="19050">
            <a:solidFill>
              <a:srgbClr val="6DAECC"/>
            </a:solidFill>
            <a:prstDash val="solid"/>
          </a:ln>
        </p:spPr>
      </p:sp>
      <p:sp>
        <p:nvSpPr>
          <p:cNvPr id="5" name="Text 3"/>
          <p:cNvSpPr/>
          <p:nvPr/>
        </p:nvSpPr>
        <p:spPr>
          <a:xfrm>
            <a:off x="895350" y="1499862"/>
            <a:ext cx="3131820" cy="4437908"/>
          </a:xfrm>
          <a:prstGeom prst="rect">
            <a:avLst/>
          </a:prstGeom>
          <a:noFill/>
        </p:spPr>
        <p:txBody>
          <a:bodyPr wrap="square" lIns="45720" tIns="91440" rIns="91440" bIns="45720" rtlCol="0" anchor="ctr"/>
          <a:lstStyle/>
          <a:p>
            <a:pPr marL="0" indent="0">
              <a:lnSpc>
                <a:spcPct val="100000"/>
              </a:lnSpc>
              <a:buNone/>
            </a:pPr>
            <a:endParaRPr lang="en-US" sz="1600" dirty="0"/>
          </a:p>
        </p:txBody>
      </p:sp>
      <p:pic>
        <p:nvPicPr>
          <p:cNvPr id="6" name="Image 0" descr="https://kimi-img.moonshot.cn/pub/slides/slides_tmpl/image/25-09-05-13:17:37-d2t74sdnfo2stf9dih0g.png"/>
          <p:cNvPicPr>
            <a:picLocks noChangeAspect="1"/>
          </p:cNvPicPr>
          <p:nvPr/>
        </p:nvPicPr>
        <p:blipFill>
          <a:blip r:embed="rId1"/>
          <a:srcRect t="155" b="194"/>
          <a:stretch>
            <a:fillRect/>
          </a:stretch>
        </p:blipFill>
        <p:spPr>
          <a:xfrm>
            <a:off x="1069975" y="1678293"/>
            <a:ext cx="2783205" cy="1633816"/>
          </a:xfrm>
          <a:prstGeom prst="rect">
            <a:avLst/>
          </a:prstGeom>
        </p:spPr>
      </p:pic>
      <p:sp>
        <p:nvSpPr>
          <p:cNvPr id="7" name="Shape 4"/>
          <p:cNvSpPr/>
          <p:nvPr/>
        </p:nvSpPr>
        <p:spPr>
          <a:xfrm>
            <a:off x="4349115" y="1149350"/>
            <a:ext cx="3605530" cy="5138420"/>
          </a:xfrm>
          <a:prstGeom prst="roundRect">
            <a:avLst>
              <a:gd name="adj" fmla="val 5833"/>
            </a:avLst>
          </a:prstGeom>
          <a:solidFill>
            <a:srgbClr val="FFFFFF"/>
          </a:solidFill>
          <a:ln w="19050">
            <a:solidFill>
              <a:srgbClr val="6DAECC"/>
            </a:solidFill>
            <a:prstDash val="solid"/>
          </a:ln>
        </p:spPr>
      </p:sp>
      <p:sp>
        <p:nvSpPr>
          <p:cNvPr id="8" name="Text 5"/>
          <p:cNvSpPr/>
          <p:nvPr/>
        </p:nvSpPr>
        <p:spPr>
          <a:xfrm>
            <a:off x="4349115" y="1149350"/>
            <a:ext cx="3605530" cy="5138420"/>
          </a:xfrm>
          <a:prstGeom prst="rect">
            <a:avLst/>
          </a:prstGeom>
          <a:noFill/>
        </p:spPr>
        <p:txBody>
          <a:bodyPr wrap="square" lIns="45720" tIns="91440" rIns="91440" bIns="45720" rtlCol="0" anchor="ctr"/>
          <a:lstStyle/>
          <a:p>
            <a:pPr marL="0" indent="0">
              <a:lnSpc>
                <a:spcPct val="100000"/>
              </a:lnSpc>
              <a:buNone/>
            </a:pPr>
            <a:endParaRPr lang="en-US" sz="1600" dirty="0"/>
          </a:p>
        </p:txBody>
      </p:sp>
      <p:pic>
        <p:nvPicPr>
          <p:cNvPr id="9" name="Image 1" descr="https://kimi-img.moonshot.cn/pub/slides/slides_tmpl/image/25-09-05-13:17:37-d2t74sdnfo2stf9dih10.png"/>
          <p:cNvPicPr>
            <a:picLocks noChangeAspect="1"/>
          </p:cNvPicPr>
          <p:nvPr/>
        </p:nvPicPr>
        <p:blipFill>
          <a:blip r:embed="rId2"/>
          <a:srcRect l="54" r="54"/>
          <a:stretch>
            <a:fillRect/>
          </a:stretch>
        </p:blipFill>
        <p:spPr>
          <a:xfrm>
            <a:off x="4471192" y="1366097"/>
            <a:ext cx="3361377" cy="2163192"/>
          </a:xfrm>
          <a:prstGeom prst="rect">
            <a:avLst/>
          </a:prstGeom>
        </p:spPr>
      </p:pic>
      <p:sp>
        <p:nvSpPr>
          <p:cNvPr id="10" name="Shape 6"/>
          <p:cNvSpPr/>
          <p:nvPr/>
        </p:nvSpPr>
        <p:spPr>
          <a:xfrm>
            <a:off x="8276590" y="1499862"/>
            <a:ext cx="3131820" cy="4437908"/>
          </a:xfrm>
          <a:prstGeom prst="roundRect">
            <a:avLst>
              <a:gd name="adj" fmla="val 5833"/>
            </a:avLst>
          </a:prstGeom>
          <a:solidFill>
            <a:srgbClr val="FFFFFF"/>
          </a:solidFill>
          <a:ln w="19050">
            <a:solidFill>
              <a:srgbClr val="6DAECC"/>
            </a:solidFill>
            <a:prstDash val="solid"/>
          </a:ln>
        </p:spPr>
      </p:sp>
      <p:sp>
        <p:nvSpPr>
          <p:cNvPr id="11" name="Text 7"/>
          <p:cNvSpPr/>
          <p:nvPr/>
        </p:nvSpPr>
        <p:spPr>
          <a:xfrm>
            <a:off x="8276590" y="1499862"/>
            <a:ext cx="3131820" cy="4437908"/>
          </a:xfrm>
          <a:prstGeom prst="rect">
            <a:avLst/>
          </a:prstGeom>
          <a:noFill/>
        </p:spPr>
        <p:txBody>
          <a:bodyPr wrap="square" lIns="45720" tIns="91440" rIns="91440" bIns="45720" rtlCol="0" anchor="ctr"/>
          <a:lstStyle/>
          <a:p>
            <a:pPr marL="0" indent="0">
              <a:lnSpc>
                <a:spcPct val="100000"/>
              </a:lnSpc>
              <a:buNone/>
            </a:pPr>
            <a:endParaRPr lang="en-US" sz="1600" dirty="0"/>
          </a:p>
        </p:txBody>
      </p:sp>
      <p:pic>
        <p:nvPicPr>
          <p:cNvPr id="12" name="Image 2" descr="https://kimi-img.moonshot.cn/pub/slides/slides_tmpl/image/25-09-05-13:17:37-d2t74sdnfo2stf9dih2g.png"/>
          <p:cNvPicPr>
            <a:picLocks noChangeAspect="1"/>
          </p:cNvPicPr>
          <p:nvPr/>
        </p:nvPicPr>
        <p:blipFill>
          <a:blip r:embed="rId3"/>
          <a:srcRect t="155" b="194"/>
          <a:stretch>
            <a:fillRect/>
          </a:stretch>
        </p:blipFill>
        <p:spPr>
          <a:xfrm>
            <a:off x="8451215" y="1678293"/>
            <a:ext cx="2783205" cy="1633816"/>
          </a:xfrm>
          <a:prstGeom prst="rect">
            <a:avLst/>
          </a:prstGeom>
        </p:spPr>
      </p:pic>
      <p:sp>
        <p:nvSpPr>
          <p:cNvPr id="13" name="Text 8"/>
          <p:cNvSpPr/>
          <p:nvPr/>
        </p:nvSpPr>
        <p:spPr>
          <a:xfrm>
            <a:off x="608330" y="469900"/>
            <a:ext cx="10782935" cy="438150"/>
          </a:xfrm>
          <a:prstGeom prst="rect">
            <a:avLst/>
          </a:prstGeom>
          <a:noFill/>
        </p:spPr>
        <p:txBody>
          <a:bodyPr wrap="square" lIns="91440" tIns="45720" rIns="91440" bIns="45720" rtlCol="0" anchor="t">
            <a:spAutoFit/>
          </a:bodyPr>
          <a:lstStyle/>
          <a:p>
            <a:pPr marL="0" indent="0" algn="just">
              <a:lnSpc>
                <a:spcPct val="100000"/>
              </a:lnSpc>
              <a:buNone/>
            </a:pPr>
            <a:r>
              <a:rPr lang="en-US" sz="2800" b="1" dirty="0">
                <a:solidFill>
                  <a:srgbClr val="295C74"/>
                </a:solidFill>
                <a:latin typeface="MiSans" pitchFamily="34" charset="-122"/>
                <a:ea typeface="MiSans" pitchFamily="34" charset="-122"/>
                <a:cs typeface="MiSans" pitchFamily="34" charset="-120"/>
              </a:rPr>
              <a:t>归纳偏置强：小数据也能快速收敛</a:t>
            </a:r>
            <a:endParaRPr lang="en-US" sz="1600" dirty="0"/>
          </a:p>
        </p:txBody>
      </p:sp>
      <p:sp>
        <p:nvSpPr>
          <p:cNvPr id="14" name="Text 9"/>
          <p:cNvSpPr/>
          <p:nvPr/>
        </p:nvSpPr>
        <p:spPr>
          <a:xfrm>
            <a:off x="1047750" y="3319126"/>
            <a:ext cx="2908935" cy="498467"/>
          </a:xfrm>
          <a:prstGeom prst="rect">
            <a:avLst/>
          </a:prstGeom>
          <a:noFill/>
        </p:spPr>
        <p:txBody>
          <a:bodyPr wrap="square" lIns="0" tIns="0" rIns="0" bIns="35941" rtlCol="0" anchor="ctr"/>
          <a:lstStyle/>
          <a:p>
            <a:pPr marL="0" indent="0" algn="just">
              <a:lnSpc>
                <a:spcPct val="100000"/>
              </a:lnSpc>
              <a:buNone/>
            </a:pPr>
            <a:r>
              <a:rPr lang="en-US" sz="1600" b="1" dirty="0">
                <a:solidFill>
                  <a:srgbClr val="000000"/>
                </a:solidFill>
                <a:latin typeface="MiSans" pitchFamily="34" charset="-122"/>
                <a:ea typeface="MiSans" pitchFamily="34" charset="-122"/>
                <a:cs typeface="MiSans" pitchFamily="34" charset="-120"/>
              </a:rPr>
              <a:t>内置先验知识</a:t>
            </a:r>
            <a:endParaRPr lang="en-US" sz="1600" dirty="0"/>
          </a:p>
        </p:txBody>
      </p:sp>
      <p:sp>
        <p:nvSpPr>
          <p:cNvPr id="15" name="Text 10"/>
          <p:cNvSpPr/>
          <p:nvPr/>
        </p:nvSpPr>
        <p:spPr>
          <a:xfrm>
            <a:off x="1047750" y="3827118"/>
            <a:ext cx="2827020" cy="1637109"/>
          </a:xfrm>
          <a:prstGeom prst="rect">
            <a:avLst/>
          </a:prstGeom>
          <a:noFill/>
        </p:spPr>
        <p:txBody>
          <a:bodyPr wrap="square" lIns="0" tIns="0" rIns="0" bIns="0" rtlCol="0" anchor="t">
            <a:spAutoFit/>
          </a:bodyPr>
          <a:lstStyle/>
          <a:p>
            <a:pPr marL="0" indent="0" algn="just">
              <a:lnSpc>
                <a:spcPct val="110000"/>
              </a:lnSpc>
              <a:buNone/>
            </a:pPr>
            <a:r>
              <a:rPr lang="en-US" sz="1400" dirty="0">
                <a:solidFill>
                  <a:srgbClr val="2B2F36"/>
                </a:solidFill>
                <a:latin typeface="MiSans" pitchFamily="34" charset="-122"/>
                <a:ea typeface="MiSans" pitchFamily="34" charset="-122"/>
                <a:cs typeface="MiSans" pitchFamily="34" charset="-120"/>
              </a:rPr>
              <a:t>卷积操作内置局部性、平移不变性和稀疏交互三大先验，无需海量数据即可让模型快速抓住边缘、纹理等通用视觉基元，为医学影像、缺陷检测等标注稀缺场景提供可靠先验框架。</a:t>
            </a:r>
            <a:endParaRPr lang="en-US" sz="1600" dirty="0"/>
          </a:p>
        </p:txBody>
      </p:sp>
      <p:sp>
        <p:nvSpPr>
          <p:cNvPr id="16" name="Text 11"/>
          <p:cNvSpPr/>
          <p:nvPr/>
        </p:nvSpPr>
        <p:spPr>
          <a:xfrm>
            <a:off x="4490724" y="3568121"/>
            <a:ext cx="3322312" cy="555113"/>
          </a:xfrm>
          <a:prstGeom prst="rect">
            <a:avLst/>
          </a:prstGeom>
          <a:noFill/>
        </p:spPr>
        <p:txBody>
          <a:bodyPr wrap="square" lIns="0" tIns="0" rIns="0" bIns="35941" rtlCol="0" anchor="ctr"/>
          <a:lstStyle/>
          <a:p>
            <a:pPr marL="0" indent="0" algn="ctr">
              <a:lnSpc>
                <a:spcPct val="100000"/>
              </a:lnSpc>
              <a:buNone/>
            </a:pPr>
            <a:r>
              <a:rPr lang="en-US" sz="1800" b="1" dirty="0">
                <a:solidFill>
                  <a:srgbClr val="000000"/>
                </a:solidFill>
                <a:latin typeface="MiSans" pitchFamily="34" charset="-122"/>
                <a:ea typeface="MiSans" pitchFamily="34" charset="-122"/>
                <a:cs typeface="MiSans" pitchFamily="34" charset="-120"/>
              </a:rPr>
              <a:t>快速收敛能力</a:t>
            </a:r>
            <a:endParaRPr lang="en-US" sz="1600" dirty="0"/>
          </a:p>
        </p:txBody>
      </p:sp>
      <p:sp>
        <p:nvSpPr>
          <p:cNvPr id="17" name="Text 12"/>
          <p:cNvSpPr/>
          <p:nvPr/>
        </p:nvSpPr>
        <p:spPr>
          <a:xfrm>
            <a:off x="4490724" y="4199312"/>
            <a:ext cx="3322312" cy="1123950"/>
          </a:xfrm>
          <a:prstGeom prst="rect">
            <a:avLst/>
          </a:prstGeom>
          <a:noFill/>
        </p:spPr>
        <p:txBody>
          <a:bodyPr wrap="square" lIns="0" tIns="0" rIns="0" bIns="0" rtlCol="0" anchor="t">
            <a:spAutoFit/>
          </a:bodyPr>
          <a:lstStyle/>
          <a:p>
            <a:pPr marL="0" indent="0" algn="just">
              <a:lnSpc>
                <a:spcPct val="110000"/>
              </a:lnSpc>
              <a:buNone/>
            </a:pPr>
            <a:r>
              <a:rPr lang="en-US" sz="1600" dirty="0">
                <a:solidFill>
                  <a:srgbClr val="2B2F36"/>
                </a:solidFill>
                <a:latin typeface="MiSans" pitchFamily="34" charset="-122"/>
                <a:ea typeface="MiSans" pitchFamily="34" charset="-122"/>
                <a:cs typeface="MiSans" pitchFamily="34" charset="-120"/>
              </a:rPr>
              <a:t>在小数据集上，CNN能够凭借其强大的归纳偏置快速收敛，迅速找到最优解，节省训练时间和计算资源，提高模型的实用性。</a:t>
            </a:r>
            <a:endParaRPr lang="en-US" sz="1600" dirty="0"/>
          </a:p>
        </p:txBody>
      </p:sp>
      <p:sp>
        <p:nvSpPr>
          <p:cNvPr id="18" name="Text 13"/>
          <p:cNvSpPr/>
          <p:nvPr/>
        </p:nvSpPr>
        <p:spPr>
          <a:xfrm>
            <a:off x="8428990" y="3319126"/>
            <a:ext cx="2909570" cy="498467"/>
          </a:xfrm>
          <a:prstGeom prst="rect">
            <a:avLst/>
          </a:prstGeom>
          <a:noFill/>
        </p:spPr>
        <p:txBody>
          <a:bodyPr wrap="square" lIns="0" tIns="0" rIns="0" bIns="35941" rtlCol="0" anchor="ctr"/>
          <a:lstStyle/>
          <a:p>
            <a:pPr marL="0" indent="0" algn="just">
              <a:lnSpc>
                <a:spcPct val="100000"/>
              </a:lnSpc>
              <a:buNone/>
            </a:pPr>
            <a:r>
              <a:rPr lang="en-US" sz="1600" b="1" dirty="0">
                <a:solidFill>
                  <a:srgbClr val="000000"/>
                </a:solidFill>
                <a:latin typeface="MiSans" pitchFamily="34" charset="-122"/>
                <a:ea typeface="MiSans" pitchFamily="34" charset="-122"/>
                <a:cs typeface="MiSans" pitchFamily="34" charset="-120"/>
              </a:rPr>
              <a:t>适应性</a:t>
            </a:r>
            <a:endParaRPr lang="en-US" sz="1600" dirty="0"/>
          </a:p>
        </p:txBody>
      </p:sp>
      <p:sp>
        <p:nvSpPr>
          <p:cNvPr id="19" name="Text 14"/>
          <p:cNvSpPr/>
          <p:nvPr/>
        </p:nvSpPr>
        <p:spPr>
          <a:xfrm>
            <a:off x="8428990" y="3827118"/>
            <a:ext cx="2827020" cy="1091406"/>
          </a:xfrm>
          <a:prstGeom prst="rect">
            <a:avLst/>
          </a:prstGeom>
          <a:noFill/>
        </p:spPr>
        <p:txBody>
          <a:bodyPr wrap="square" lIns="0" tIns="0" rIns="0" bIns="0" rtlCol="0" anchor="t">
            <a:spAutoFit/>
          </a:bodyPr>
          <a:lstStyle/>
          <a:p>
            <a:pPr marL="0" indent="0" algn="just">
              <a:lnSpc>
                <a:spcPct val="110000"/>
              </a:lnSpc>
              <a:buNone/>
            </a:pPr>
            <a:r>
              <a:rPr lang="en-US" sz="1400" dirty="0">
                <a:solidFill>
                  <a:srgbClr val="2B2F36"/>
                </a:solidFill>
                <a:latin typeface="MiSans" pitchFamily="34" charset="-122"/>
                <a:ea typeface="MiSans" pitchFamily="34" charset="-122"/>
                <a:cs typeface="MiSans" pitchFamily="34" charset="-120"/>
              </a:rPr>
              <a:t>这种归纳偏置使得CNN在处理不同类型的图像数据时，都能快速适应并找到有效的特征表示，展现出良好的泛化能力。</a:t>
            </a:r>
            <a:endParaRPr lang="en-US" sz="160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9-05-13:17:37-d2t74sdnfo2stf9digug.png"/>
          <p:cNvPicPr>
            <a:picLocks noChangeAspect="1"/>
          </p:cNvPicPr>
          <p:nvPr/>
        </p:nvPicPr>
        <p:blipFill>
          <a:blip r:embed="rId1"/>
          <a:srcRect l="13" r="13"/>
          <a:stretch>
            <a:fillRect/>
          </a:stretch>
        </p:blipFill>
        <p:spPr>
          <a:xfrm>
            <a:off x="0" y="-15240"/>
            <a:ext cx="12188825" cy="4253865"/>
          </a:xfrm>
          <a:prstGeom prst="rect">
            <a:avLst/>
          </a:prstGeom>
        </p:spPr>
      </p:pic>
      <p:sp>
        <p:nvSpPr>
          <p:cNvPr id="3" name="Shape 0"/>
          <p:cNvSpPr/>
          <p:nvPr/>
        </p:nvSpPr>
        <p:spPr>
          <a:xfrm>
            <a:off x="-6985" y="4210685"/>
            <a:ext cx="12206605" cy="2667000"/>
          </a:xfrm>
          <a:prstGeom prst="rect">
            <a:avLst/>
          </a:prstGeom>
          <a:solidFill>
            <a:srgbClr val="FFFFFF"/>
          </a:solidFill>
        </p:spPr>
      </p:sp>
      <p:sp>
        <p:nvSpPr>
          <p:cNvPr id="4" name="Text 1"/>
          <p:cNvSpPr/>
          <p:nvPr/>
        </p:nvSpPr>
        <p:spPr>
          <a:xfrm>
            <a:off x="-6985" y="4210685"/>
            <a:ext cx="12206605" cy="2667000"/>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5" name="Shape 2"/>
          <p:cNvSpPr/>
          <p:nvPr/>
        </p:nvSpPr>
        <p:spPr>
          <a:xfrm>
            <a:off x="638810" y="6362065"/>
            <a:ext cx="215900" cy="215900"/>
          </a:xfrm>
          <a:prstGeom prst="roundRect">
            <a:avLst>
              <a:gd name="adj" fmla="val 50000"/>
            </a:avLst>
          </a:prstGeom>
          <a:solidFill>
            <a:srgbClr val="6DAECC"/>
          </a:solidFill>
        </p:spPr>
      </p:sp>
      <p:sp>
        <p:nvSpPr>
          <p:cNvPr id="6" name="Text 3"/>
          <p:cNvSpPr/>
          <p:nvPr/>
        </p:nvSpPr>
        <p:spPr>
          <a:xfrm>
            <a:off x="638810" y="6362065"/>
            <a:ext cx="215900" cy="215900"/>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7" name="Shape 4"/>
          <p:cNvSpPr/>
          <p:nvPr/>
        </p:nvSpPr>
        <p:spPr>
          <a:xfrm>
            <a:off x="765810" y="6362065"/>
            <a:ext cx="215900" cy="215900"/>
          </a:xfrm>
          <a:prstGeom prst="roundRect">
            <a:avLst>
              <a:gd name="adj" fmla="val 50000"/>
            </a:avLst>
          </a:prstGeom>
          <a:solidFill>
            <a:srgbClr val="000000">
              <a:alpha val="0"/>
            </a:srgbClr>
          </a:solidFill>
          <a:ln w="19050">
            <a:solidFill>
              <a:srgbClr val="6DAECC"/>
            </a:solidFill>
            <a:prstDash val="solid"/>
          </a:ln>
        </p:spPr>
      </p:sp>
      <p:sp>
        <p:nvSpPr>
          <p:cNvPr id="8" name="Text 5"/>
          <p:cNvSpPr/>
          <p:nvPr/>
        </p:nvSpPr>
        <p:spPr>
          <a:xfrm>
            <a:off x="765810" y="6362065"/>
            <a:ext cx="215900" cy="215900"/>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9" name="Text 6"/>
          <p:cNvSpPr/>
          <p:nvPr/>
        </p:nvSpPr>
        <p:spPr>
          <a:xfrm>
            <a:off x="443230" y="408940"/>
            <a:ext cx="10782935" cy="495300"/>
          </a:xfrm>
          <a:prstGeom prst="rect">
            <a:avLst/>
          </a:prstGeom>
          <a:noFill/>
        </p:spPr>
        <p:txBody>
          <a:bodyPr wrap="square" lIns="91440" tIns="45720" rIns="91440" bIns="45720" rtlCol="0" anchor="t">
            <a:spAutoFit/>
          </a:bodyPr>
          <a:lstStyle/>
          <a:p>
            <a:pPr marL="0" indent="0" algn="just">
              <a:lnSpc>
                <a:spcPct val="100000"/>
              </a:lnSpc>
              <a:buNone/>
            </a:pPr>
            <a:r>
              <a:rPr lang="en-US" sz="3200" b="1" dirty="0">
                <a:solidFill>
                  <a:srgbClr val="FFFFFF"/>
                </a:solidFill>
                <a:latin typeface="MiSans" pitchFamily="34" charset="-122"/>
                <a:ea typeface="MiSans" pitchFamily="34" charset="-122"/>
                <a:cs typeface="MiSans" pitchFamily="34" charset="-120"/>
              </a:rPr>
              <a:t>计算友好：硬件加速与端侧部署</a:t>
            </a:r>
            <a:endParaRPr lang="en-US" sz="1600" dirty="0"/>
          </a:p>
        </p:txBody>
      </p:sp>
      <p:sp>
        <p:nvSpPr>
          <p:cNvPr id="10" name="Text 7"/>
          <p:cNvSpPr/>
          <p:nvPr/>
        </p:nvSpPr>
        <p:spPr>
          <a:xfrm>
            <a:off x="1223645" y="4408805"/>
            <a:ext cx="4832350" cy="368300"/>
          </a:xfrm>
          <a:prstGeom prst="rect">
            <a:avLst/>
          </a:prstGeom>
          <a:noFill/>
        </p:spPr>
        <p:txBody>
          <a:bodyPr wrap="square" lIns="91440" tIns="45720" rIns="91440" bIns="45720" rtlCol="0" anchor="t">
            <a:spAutoFit/>
          </a:bodyPr>
          <a:lstStyle/>
          <a:p>
            <a:pPr marL="0" indent="0" algn="just">
              <a:lnSpc>
                <a:spcPct val="100000"/>
              </a:lnSpc>
              <a:buNone/>
            </a:pPr>
            <a:r>
              <a:rPr lang="en-US" sz="2400" b="1" dirty="0">
                <a:solidFill>
                  <a:srgbClr val="295C74"/>
                </a:solidFill>
                <a:latin typeface="MiSans" pitchFamily="34" charset="-122"/>
                <a:ea typeface="MiSans" pitchFamily="34" charset="-122"/>
                <a:cs typeface="MiSans" pitchFamily="34" charset="-120"/>
              </a:rPr>
              <a:t>硬件加速与端侧部署</a:t>
            </a:r>
            <a:endParaRPr lang="en-US" sz="1600" dirty="0"/>
          </a:p>
        </p:txBody>
      </p:sp>
      <p:sp>
        <p:nvSpPr>
          <p:cNvPr id="11" name="Text 8"/>
          <p:cNvSpPr/>
          <p:nvPr/>
        </p:nvSpPr>
        <p:spPr>
          <a:xfrm>
            <a:off x="1223645" y="4968240"/>
            <a:ext cx="9715500" cy="713184"/>
          </a:xfrm>
          <a:prstGeom prst="rect">
            <a:avLst/>
          </a:prstGeom>
          <a:noFill/>
        </p:spPr>
        <p:txBody>
          <a:bodyPr wrap="square" lIns="91440" tIns="45720" rIns="91440" bIns="45720" rtlCol="0" anchor="t">
            <a:spAutoFit/>
          </a:bodyPr>
          <a:lstStyle/>
          <a:p>
            <a:pPr marL="0" indent="0" algn="just">
              <a:lnSpc>
                <a:spcPct val="130000"/>
              </a:lnSpc>
              <a:buNone/>
            </a:pPr>
            <a:r>
              <a:rPr lang="en-US" sz="1800" dirty="0">
                <a:solidFill>
                  <a:srgbClr val="2B2F36"/>
                </a:solidFill>
                <a:latin typeface="MiSans" pitchFamily="34" charset="-122"/>
                <a:ea typeface="MiSans" pitchFamily="34" charset="-122"/>
                <a:cs typeface="MiSans" pitchFamily="34" charset="-120"/>
              </a:rPr>
              <a:t>规则滑动窗带来规则内存访问模式，可高度并行化；成熟算子深度绑定GPU/ASIC指令集，实现毫秒级推理，使CNN在移动、车载、实时工业检测等端侧场景依旧保持不可替代的性价比。</a:t>
            </a:r>
            <a:endParaRPr lang="en-US" sz="1600"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9-05-13:17:35-d2t74rtnfo2stf9digpg.png"/>
          <p:cNvPicPr>
            <a:picLocks noChangeAspect="1"/>
          </p:cNvPicPr>
          <p:nvPr/>
        </p:nvPicPr>
        <p:blipFill>
          <a:blip r:embed="rId1"/>
          <a:srcRect t="55" b="55"/>
          <a:stretch>
            <a:fillRect/>
          </a:stretch>
        </p:blipFill>
        <p:spPr>
          <a:xfrm>
            <a:off x="0" y="0"/>
            <a:ext cx="12192000" cy="4597400"/>
          </a:xfrm>
          <a:prstGeom prst="rect">
            <a:avLst/>
          </a:prstGeom>
        </p:spPr>
      </p:pic>
      <p:sp>
        <p:nvSpPr>
          <p:cNvPr id="3" name="Text 0"/>
          <p:cNvSpPr/>
          <p:nvPr/>
        </p:nvSpPr>
        <p:spPr>
          <a:xfrm>
            <a:off x="737235" y="5007610"/>
            <a:ext cx="4088765" cy="1322070"/>
          </a:xfrm>
          <a:prstGeom prst="rect">
            <a:avLst/>
          </a:prstGeom>
          <a:noFill/>
        </p:spPr>
        <p:txBody>
          <a:bodyPr wrap="square" lIns="91440" tIns="45720" rIns="91440" bIns="45720" rtlCol="0" anchor="t">
            <a:spAutoFit/>
          </a:bodyPr>
          <a:lstStyle/>
          <a:p>
            <a:pPr marL="0" indent="0" algn="l">
              <a:lnSpc>
                <a:spcPct val="100000"/>
              </a:lnSpc>
              <a:buNone/>
            </a:pPr>
            <a:r>
              <a:rPr lang="en-US" sz="8000" b="1" dirty="0">
                <a:solidFill>
                  <a:srgbClr val="000000"/>
                </a:solidFill>
                <a:latin typeface="MiSans" pitchFamily="34" charset="-122"/>
                <a:ea typeface="MiSans" pitchFamily="34" charset="-122"/>
                <a:cs typeface="MiSans" pitchFamily="34" charset="-120"/>
              </a:rPr>
              <a:t>04</a:t>
            </a:r>
            <a:endParaRPr lang="en-US" sz="1600" dirty="0"/>
          </a:p>
        </p:txBody>
      </p:sp>
      <p:sp>
        <p:nvSpPr>
          <p:cNvPr id="4" name="Text 1"/>
          <p:cNvSpPr/>
          <p:nvPr/>
        </p:nvSpPr>
        <p:spPr>
          <a:xfrm>
            <a:off x="2743835" y="4946015"/>
            <a:ext cx="8582660" cy="1322070"/>
          </a:xfrm>
          <a:prstGeom prst="rect">
            <a:avLst/>
          </a:prstGeom>
          <a:noFill/>
        </p:spPr>
        <p:txBody>
          <a:bodyPr wrap="square" lIns="91440" tIns="45720" rIns="91440" bIns="45720" rtlCol="0" anchor="ctr"/>
          <a:lstStyle/>
          <a:p>
            <a:pPr marL="0" indent="0" algn="just">
              <a:lnSpc>
                <a:spcPct val="100000"/>
              </a:lnSpc>
              <a:buNone/>
            </a:pPr>
            <a:r>
              <a:rPr lang="en-US" sz="4400" b="1" dirty="0">
                <a:solidFill>
                  <a:srgbClr val="000000"/>
                </a:solidFill>
                <a:latin typeface="MiSans" pitchFamily="34" charset="-122"/>
                <a:ea typeface="MiSans" pitchFamily="34" charset="-122"/>
                <a:cs typeface="MiSans" pitchFamily="34" charset="-120"/>
              </a:rPr>
              <a:t>CNN</a:t>
            </a:r>
            <a:r>
              <a:rPr lang="zh-CN" sz="4400" b="1" dirty="0">
                <a:solidFill>
                  <a:srgbClr val="000000"/>
                </a:solidFill>
                <a:latin typeface="MiSans" pitchFamily="34" charset="-122"/>
                <a:ea typeface="MiSans" pitchFamily="34" charset="-122"/>
                <a:cs typeface="MiSans" pitchFamily="34" charset="-120"/>
              </a:rPr>
              <a:t>实现</a:t>
            </a:r>
            <a:endParaRPr lang="zh-CN" sz="4400" b="1" dirty="0">
              <a:solidFill>
                <a:srgbClr val="000000"/>
              </a:solidFill>
              <a:latin typeface="MiSans" pitchFamily="34" charset="-122"/>
              <a:ea typeface="MiSans" pitchFamily="34" charset="-122"/>
              <a:cs typeface="MiSans" pitchFamily="34" charset="-120"/>
            </a:endParaRPr>
          </a:p>
        </p:txBody>
      </p:sp>
      <p:sp>
        <p:nvSpPr>
          <p:cNvPr id="5" name="Shape 2"/>
          <p:cNvSpPr/>
          <p:nvPr/>
        </p:nvSpPr>
        <p:spPr>
          <a:xfrm>
            <a:off x="2471420" y="5046345"/>
            <a:ext cx="75565" cy="1244600"/>
          </a:xfrm>
          <a:prstGeom prst="roundRect">
            <a:avLst>
              <a:gd name="adj" fmla="val 50000"/>
            </a:avLst>
          </a:prstGeom>
          <a:solidFill>
            <a:srgbClr val="000000"/>
          </a:solidFill>
        </p:spPr>
      </p:sp>
      <p:sp>
        <p:nvSpPr>
          <p:cNvPr id="6" name="Text 3"/>
          <p:cNvSpPr/>
          <p:nvPr/>
        </p:nvSpPr>
        <p:spPr>
          <a:xfrm>
            <a:off x="2471420" y="5046345"/>
            <a:ext cx="75565" cy="1244600"/>
          </a:xfrm>
          <a:prstGeom prst="rect">
            <a:avLst/>
          </a:prstGeom>
          <a:noFill/>
        </p:spPr>
        <p:txBody>
          <a:bodyPr wrap="square" lIns="45720" tIns="91440" rIns="91440" bIns="45720" rtlCol="0" anchor="ctr"/>
          <a:lstStyle/>
          <a:p>
            <a:pPr marL="0" indent="0">
              <a:lnSpc>
                <a:spcPct val="100000"/>
              </a:lnSpc>
              <a:buNone/>
            </a:pPr>
            <a:endParaRPr lang="en-US" sz="1600"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638810" y="6362065"/>
            <a:ext cx="215900" cy="215900"/>
          </a:xfrm>
          <a:prstGeom prst="roundRect">
            <a:avLst>
              <a:gd name="adj" fmla="val 50000"/>
            </a:avLst>
          </a:prstGeom>
          <a:solidFill>
            <a:srgbClr val="6DAECC"/>
          </a:solidFill>
        </p:spPr>
      </p:sp>
      <p:sp>
        <p:nvSpPr>
          <p:cNvPr id="3" name="Text 1"/>
          <p:cNvSpPr/>
          <p:nvPr/>
        </p:nvSpPr>
        <p:spPr>
          <a:xfrm>
            <a:off x="638810" y="6362065"/>
            <a:ext cx="215900" cy="215900"/>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4" name="Shape 2"/>
          <p:cNvSpPr/>
          <p:nvPr/>
        </p:nvSpPr>
        <p:spPr>
          <a:xfrm>
            <a:off x="765810" y="6362065"/>
            <a:ext cx="215900" cy="215900"/>
          </a:xfrm>
          <a:prstGeom prst="roundRect">
            <a:avLst>
              <a:gd name="adj" fmla="val 50000"/>
            </a:avLst>
          </a:prstGeom>
          <a:solidFill>
            <a:srgbClr val="000000">
              <a:alpha val="0"/>
            </a:srgbClr>
          </a:solidFill>
          <a:ln w="19050">
            <a:solidFill>
              <a:srgbClr val="6DAECC"/>
            </a:solidFill>
            <a:prstDash val="solid"/>
          </a:ln>
        </p:spPr>
      </p:sp>
      <p:sp>
        <p:nvSpPr>
          <p:cNvPr id="5" name="Text 3"/>
          <p:cNvSpPr/>
          <p:nvPr/>
        </p:nvSpPr>
        <p:spPr>
          <a:xfrm>
            <a:off x="765810" y="6362065"/>
            <a:ext cx="215900" cy="215900"/>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15" name="Text 12"/>
          <p:cNvSpPr/>
          <p:nvPr/>
        </p:nvSpPr>
        <p:spPr>
          <a:xfrm>
            <a:off x="608330" y="469900"/>
            <a:ext cx="10782935" cy="521970"/>
          </a:xfrm>
          <a:prstGeom prst="rect">
            <a:avLst/>
          </a:prstGeom>
          <a:noFill/>
        </p:spPr>
        <p:txBody>
          <a:bodyPr wrap="square" lIns="91440" tIns="45720" rIns="91440" bIns="45720" rtlCol="0" anchor="t">
            <a:spAutoFit/>
          </a:bodyPr>
          <a:lstStyle/>
          <a:p>
            <a:pPr marL="0" indent="0" algn="just">
              <a:lnSpc>
                <a:spcPct val="100000"/>
              </a:lnSpc>
              <a:buNone/>
            </a:pPr>
            <a:r>
              <a:rPr lang="en-US" sz="2800" b="1" dirty="0">
                <a:solidFill>
                  <a:srgbClr val="295C74"/>
                </a:solidFill>
                <a:latin typeface="MiSans" pitchFamily="34" charset="-122"/>
                <a:ea typeface="MiSans" pitchFamily="34" charset="-122"/>
                <a:cs typeface="MiSans" pitchFamily="34" charset="-120"/>
              </a:rPr>
              <a:t>CNN</a:t>
            </a:r>
            <a:r>
              <a:rPr lang="zh-CN" altLang="en-US" sz="2800" b="1" dirty="0">
                <a:solidFill>
                  <a:srgbClr val="295C74"/>
                </a:solidFill>
                <a:latin typeface="MiSans" pitchFamily="34" charset="-122"/>
                <a:ea typeface="MiSans" pitchFamily="34" charset="-122"/>
                <a:cs typeface="MiSans" pitchFamily="34" charset="-120"/>
              </a:rPr>
              <a:t>人脸</a:t>
            </a:r>
            <a:r>
              <a:rPr lang="zh-CN" altLang="en-US" sz="2800" b="1" dirty="0">
                <a:solidFill>
                  <a:srgbClr val="295C74"/>
                </a:solidFill>
                <a:latin typeface="MiSans" pitchFamily="34" charset="-122"/>
                <a:ea typeface="MiSans" pitchFamily="34" charset="-122"/>
                <a:cs typeface="MiSans" pitchFamily="34" charset="-120"/>
              </a:rPr>
              <a:t>识别</a:t>
            </a:r>
            <a:endParaRPr lang="zh-CN" altLang="en-US" sz="2800" b="1" dirty="0">
              <a:solidFill>
                <a:srgbClr val="295C74"/>
              </a:solidFill>
              <a:latin typeface="MiSans" pitchFamily="34" charset="-122"/>
              <a:ea typeface="MiSans" pitchFamily="34" charset="-122"/>
              <a:cs typeface="MiSans" pitchFamily="34" charset="-120"/>
            </a:endParaRPr>
          </a:p>
        </p:txBody>
      </p:sp>
      <p:pic>
        <p:nvPicPr>
          <p:cNvPr id="22" name="图片 21" descr="Celeba"/>
          <p:cNvPicPr>
            <a:picLocks noChangeAspect="1"/>
          </p:cNvPicPr>
          <p:nvPr/>
        </p:nvPicPr>
        <p:blipFill>
          <a:blip r:embed="rId1"/>
          <a:stretch>
            <a:fillRect/>
          </a:stretch>
        </p:blipFill>
        <p:spPr>
          <a:xfrm>
            <a:off x="6370955" y="1781175"/>
            <a:ext cx="5544820" cy="2613660"/>
          </a:xfrm>
          <a:prstGeom prst="rect">
            <a:avLst/>
          </a:prstGeom>
        </p:spPr>
      </p:pic>
      <p:pic>
        <p:nvPicPr>
          <p:cNvPr id="23" name="图片 22" descr="ORL"/>
          <p:cNvPicPr>
            <a:picLocks noChangeAspect="1"/>
          </p:cNvPicPr>
          <p:nvPr/>
        </p:nvPicPr>
        <p:blipFill>
          <a:blip r:embed="rId2"/>
          <a:stretch>
            <a:fillRect/>
          </a:stretch>
        </p:blipFill>
        <p:spPr>
          <a:xfrm>
            <a:off x="608330" y="1781175"/>
            <a:ext cx="5579745" cy="2595245"/>
          </a:xfrm>
          <a:prstGeom prst="rect">
            <a:avLst/>
          </a:prstGeom>
        </p:spPr>
      </p:pic>
      <p:sp>
        <p:nvSpPr>
          <p:cNvPr id="24" name="文本框 23"/>
          <p:cNvSpPr txBox="1"/>
          <p:nvPr/>
        </p:nvSpPr>
        <p:spPr>
          <a:xfrm>
            <a:off x="8126095" y="4495800"/>
            <a:ext cx="2035175" cy="368300"/>
          </a:xfrm>
          <a:prstGeom prst="rect">
            <a:avLst/>
          </a:prstGeom>
          <a:noFill/>
        </p:spPr>
        <p:txBody>
          <a:bodyPr wrap="square" rtlCol="0">
            <a:spAutoFit/>
          </a:bodyPr>
          <a:p>
            <a:r>
              <a:rPr lang="en-US" altLang="zh-CN"/>
              <a:t>Celeba</a:t>
            </a:r>
            <a:r>
              <a:rPr lang="zh-CN" altLang="en-US"/>
              <a:t>部分数据集</a:t>
            </a:r>
            <a:endParaRPr lang="zh-CN" altLang="en-US"/>
          </a:p>
        </p:txBody>
      </p:sp>
      <p:sp>
        <p:nvSpPr>
          <p:cNvPr id="25" name="文本框 24"/>
          <p:cNvSpPr txBox="1"/>
          <p:nvPr/>
        </p:nvSpPr>
        <p:spPr>
          <a:xfrm>
            <a:off x="2618740" y="4477385"/>
            <a:ext cx="1814830" cy="368300"/>
          </a:xfrm>
          <a:prstGeom prst="rect">
            <a:avLst/>
          </a:prstGeom>
          <a:noFill/>
        </p:spPr>
        <p:txBody>
          <a:bodyPr wrap="square" rtlCol="0">
            <a:spAutoFit/>
          </a:bodyPr>
          <a:p>
            <a:r>
              <a:rPr lang="en-US" altLang="zh-CN"/>
              <a:t>ORL</a:t>
            </a:r>
            <a:r>
              <a:rPr lang="zh-CN" altLang="en-US"/>
              <a:t>数据集</a:t>
            </a:r>
            <a:endParaRPr lang="zh-CN" alt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638810" y="6362065"/>
            <a:ext cx="215900" cy="215900"/>
          </a:xfrm>
          <a:prstGeom prst="roundRect">
            <a:avLst>
              <a:gd name="adj" fmla="val 50000"/>
            </a:avLst>
          </a:prstGeom>
          <a:solidFill>
            <a:srgbClr val="6DAECC"/>
          </a:solidFill>
        </p:spPr>
      </p:sp>
      <p:sp>
        <p:nvSpPr>
          <p:cNvPr id="3" name="Text 1"/>
          <p:cNvSpPr/>
          <p:nvPr/>
        </p:nvSpPr>
        <p:spPr>
          <a:xfrm>
            <a:off x="638810" y="6362065"/>
            <a:ext cx="215900" cy="215900"/>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4" name="Shape 2"/>
          <p:cNvSpPr/>
          <p:nvPr/>
        </p:nvSpPr>
        <p:spPr>
          <a:xfrm>
            <a:off x="765810" y="6362065"/>
            <a:ext cx="215900" cy="215900"/>
          </a:xfrm>
          <a:prstGeom prst="roundRect">
            <a:avLst>
              <a:gd name="adj" fmla="val 50000"/>
            </a:avLst>
          </a:prstGeom>
          <a:solidFill>
            <a:srgbClr val="000000">
              <a:alpha val="0"/>
            </a:srgbClr>
          </a:solidFill>
          <a:ln w="19050">
            <a:solidFill>
              <a:srgbClr val="6DAECC"/>
            </a:solidFill>
            <a:prstDash val="solid"/>
          </a:ln>
        </p:spPr>
      </p:sp>
      <p:sp>
        <p:nvSpPr>
          <p:cNvPr id="5" name="Text 3"/>
          <p:cNvSpPr/>
          <p:nvPr/>
        </p:nvSpPr>
        <p:spPr>
          <a:xfrm>
            <a:off x="765810" y="6362065"/>
            <a:ext cx="215900" cy="215900"/>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15" name="Text 12"/>
          <p:cNvSpPr/>
          <p:nvPr/>
        </p:nvSpPr>
        <p:spPr>
          <a:xfrm>
            <a:off x="608330" y="469900"/>
            <a:ext cx="10782935" cy="521970"/>
          </a:xfrm>
          <a:prstGeom prst="rect">
            <a:avLst/>
          </a:prstGeom>
          <a:noFill/>
        </p:spPr>
        <p:txBody>
          <a:bodyPr wrap="square" lIns="91440" tIns="45720" rIns="91440" bIns="45720" rtlCol="0" anchor="t">
            <a:spAutoFit/>
          </a:bodyPr>
          <a:lstStyle/>
          <a:p>
            <a:pPr marL="0" indent="0" algn="just">
              <a:lnSpc>
                <a:spcPct val="100000"/>
              </a:lnSpc>
              <a:buNone/>
            </a:pPr>
            <a:r>
              <a:rPr lang="en-US" sz="2800" b="1" dirty="0">
                <a:solidFill>
                  <a:srgbClr val="295C74"/>
                </a:solidFill>
                <a:latin typeface="MiSans" pitchFamily="34" charset="-122"/>
                <a:ea typeface="MiSans" pitchFamily="34" charset="-122"/>
                <a:cs typeface="MiSans" pitchFamily="34" charset="-120"/>
              </a:rPr>
              <a:t>CNN</a:t>
            </a:r>
            <a:r>
              <a:rPr lang="zh-CN" altLang="en-US" sz="2800" b="1" dirty="0">
                <a:solidFill>
                  <a:srgbClr val="295C74"/>
                </a:solidFill>
                <a:latin typeface="MiSans" pitchFamily="34" charset="-122"/>
                <a:ea typeface="MiSans" pitchFamily="34" charset="-122"/>
                <a:cs typeface="MiSans" pitchFamily="34" charset="-120"/>
              </a:rPr>
              <a:t>手写数字</a:t>
            </a:r>
            <a:r>
              <a:rPr lang="zh-CN" altLang="en-US" sz="2800" b="1" dirty="0">
                <a:solidFill>
                  <a:srgbClr val="295C74"/>
                </a:solidFill>
                <a:latin typeface="MiSans" pitchFamily="34" charset="-122"/>
                <a:ea typeface="MiSans" pitchFamily="34" charset="-122"/>
                <a:cs typeface="MiSans" pitchFamily="34" charset="-120"/>
              </a:rPr>
              <a:t>识别</a:t>
            </a:r>
            <a:endParaRPr lang="zh-CN" altLang="en-US" sz="2800" b="1" dirty="0">
              <a:solidFill>
                <a:srgbClr val="295C74"/>
              </a:solidFill>
              <a:latin typeface="MiSans" pitchFamily="34" charset="-122"/>
              <a:ea typeface="MiSans" pitchFamily="34" charset="-122"/>
              <a:cs typeface="MiSans" pitchFamily="34" charset="-120"/>
            </a:endParaRPr>
          </a:p>
        </p:txBody>
      </p:sp>
      <p:sp>
        <p:nvSpPr>
          <p:cNvPr id="25" name="文本框 24"/>
          <p:cNvSpPr txBox="1"/>
          <p:nvPr/>
        </p:nvSpPr>
        <p:spPr>
          <a:xfrm>
            <a:off x="5188585" y="5528945"/>
            <a:ext cx="1814830" cy="368300"/>
          </a:xfrm>
          <a:prstGeom prst="rect">
            <a:avLst/>
          </a:prstGeom>
          <a:noFill/>
        </p:spPr>
        <p:txBody>
          <a:bodyPr wrap="square" rtlCol="0">
            <a:spAutoFit/>
          </a:bodyPr>
          <a:p>
            <a:r>
              <a:rPr lang="en-US" altLang="zh-CN"/>
              <a:t>MNIST</a:t>
            </a:r>
            <a:r>
              <a:rPr lang="zh-CN" altLang="en-US"/>
              <a:t>数据集</a:t>
            </a:r>
            <a:endParaRPr lang="zh-CN" altLang="en-US"/>
          </a:p>
        </p:txBody>
      </p:sp>
      <p:pic>
        <p:nvPicPr>
          <p:cNvPr id="6" name="图片 5" descr="mnist"/>
          <p:cNvPicPr>
            <a:picLocks noChangeAspect="1"/>
          </p:cNvPicPr>
          <p:nvPr/>
        </p:nvPicPr>
        <p:blipFill>
          <a:blip r:embed="rId1"/>
          <a:stretch>
            <a:fillRect/>
          </a:stretch>
        </p:blipFill>
        <p:spPr>
          <a:xfrm>
            <a:off x="1837690" y="1275080"/>
            <a:ext cx="8324215" cy="3970655"/>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9-05-13:17:42-d2t74tlnfo2stf9dih80.png"/>
          <p:cNvPicPr>
            <a:picLocks noChangeAspect="1"/>
          </p:cNvPicPr>
          <p:nvPr/>
        </p:nvPicPr>
        <p:blipFill>
          <a:blip r:embed="rId1"/>
          <a:srcRect l="3" r="3"/>
          <a:stretch>
            <a:fillRect/>
          </a:stretch>
        </p:blipFill>
        <p:spPr>
          <a:xfrm>
            <a:off x="635" y="-5080"/>
            <a:ext cx="12191365" cy="6865620"/>
          </a:xfrm>
          <a:prstGeom prst="rect">
            <a:avLst/>
          </a:prstGeom>
        </p:spPr>
      </p:pic>
      <p:sp>
        <p:nvSpPr>
          <p:cNvPr id="5" name="Text 2"/>
          <p:cNvSpPr/>
          <p:nvPr/>
        </p:nvSpPr>
        <p:spPr>
          <a:xfrm>
            <a:off x="2715260" y="3366770"/>
            <a:ext cx="6761480" cy="1187450"/>
          </a:xfrm>
          <a:prstGeom prst="rect">
            <a:avLst/>
          </a:prstGeom>
          <a:noFill/>
        </p:spPr>
        <p:txBody>
          <a:bodyPr wrap="square" lIns="91440" tIns="45720" rIns="91440" bIns="45720" rtlCol="0" anchor="t"/>
          <a:lstStyle/>
          <a:p>
            <a:pPr marL="0" indent="0" algn="ctr">
              <a:lnSpc>
                <a:spcPct val="100000"/>
              </a:lnSpc>
              <a:buNone/>
            </a:pPr>
            <a:r>
              <a:rPr lang="en-US" sz="6000" b="1" dirty="0">
                <a:solidFill>
                  <a:srgbClr val="FFFFFF"/>
                </a:solidFill>
                <a:latin typeface="MiSans" pitchFamily="34" charset="-122"/>
                <a:ea typeface="MiSans" pitchFamily="34" charset="-122"/>
                <a:cs typeface="MiSans" pitchFamily="34" charset="-120"/>
              </a:rPr>
              <a:t>THANK YOU</a:t>
            </a:r>
            <a:endParaRPr lang="en-US" sz="1600" dirty="0"/>
          </a:p>
        </p:txBody>
      </p:sp>
      <p:sp>
        <p:nvSpPr>
          <p:cNvPr id="6" name="Text 3"/>
          <p:cNvSpPr/>
          <p:nvPr/>
        </p:nvSpPr>
        <p:spPr>
          <a:xfrm>
            <a:off x="2227898" y="2035810"/>
            <a:ext cx="7736205" cy="1414780"/>
          </a:xfrm>
          <a:prstGeom prst="rect">
            <a:avLst/>
          </a:prstGeom>
          <a:noFill/>
        </p:spPr>
        <p:txBody>
          <a:bodyPr wrap="square" lIns="91440" tIns="45720" rIns="91440" bIns="45720" rtlCol="0" anchor="t"/>
          <a:lstStyle/>
          <a:p>
            <a:pPr marL="0" indent="0" algn="ctr">
              <a:lnSpc>
                <a:spcPct val="100000"/>
              </a:lnSpc>
              <a:buNone/>
            </a:pPr>
            <a:r>
              <a:rPr lang="en-US" sz="8000" b="1" dirty="0">
                <a:solidFill>
                  <a:srgbClr val="FFFFFF"/>
                </a:solidFill>
                <a:latin typeface="MiSans" pitchFamily="34" charset="-122"/>
                <a:ea typeface="MiSans" pitchFamily="34" charset="-122"/>
                <a:cs typeface="MiSans" pitchFamily="34" charset="-120"/>
              </a:rPr>
              <a:t>感谢您的观看</a:t>
            </a:r>
            <a:endParaRPr lang="en-US" sz="16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2" name="Shape 0"/>
          <p:cNvSpPr/>
          <p:nvPr/>
        </p:nvSpPr>
        <p:spPr>
          <a:xfrm>
            <a:off x="638810" y="6362065"/>
            <a:ext cx="215900" cy="215900"/>
          </a:xfrm>
          <a:prstGeom prst="roundRect">
            <a:avLst>
              <a:gd name="adj" fmla="val 50000"/>
            </a:avLst>
          </a:prstGeom>
          <a:solidFill>
            <a:srgbClr val="6DAECC"/>
          </a:solidFill>
        </p:spPr>
      </p:sp>
      <p:sp>
        <p:nvSpPr>
          <p:cNvPr id="3" name="Text 1"/>
          <p:cNvSpPr/>
          <p:nvPr/>
        </p:nvSpPr>
        <p:spPr>
          <a:xfrm>
            <a:off x="638810" y="6362065"/>
            <a:ext cx="215900" cy="215900"/>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4" name="Shape 2"/>
          <p:cNvSpPr/>
          <p:nvPr/>
        </p:nvSpPr>
        <p:spPr>
          <a:xfrm>
            <a:off x="765810" y="6362065"/>
            <a:ext cx="215900" cy="215900"/>
          </a:xfrm>
          <a:prstGeom prst="roundRect">
            <a:avLst>
              <a:gd name="adj" fmla="val 50000"/>
            </a:avLst>
          </a:prstGeom>
          <a:solidFill>
            <a:srgbClr val="000000">
              <a:alpha val="0"/>
            </a:srgbClr>
          </a:solidFill>
          <a:ln w="19050">
            <a:solidFill>
              <a:srgbClr val="6DAECC"/>
            </a:solidFill>
            <a:prstDash val="solid"/>
          </a:ln>
        </p:spPr>
      </p:sp>
      <p:sp>
        <p:nvSpPr>
          <p:cNvPr id="5" name="Text 3"/>
          <p:cNvSpPr/>
          <p:nvPr/>
        </p:nvSpPr>
        <p:spPr>
          <a:xfrm>
            <a:off x="765810" y="6362065"/>
            <a:ext cx="215900" cy="215900"/>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15" name="Text 12"/>
          <p:cNvSpPr/>
          <p:nvPr/>
        </p:nvSpPr>
        <p:spPr>
          <a:xfrm>
            <a:off x="608330" y="469900"/>
            <a:ext cx="10782935" cy="521970"/>
          </a:xfrm>
          <a:prstGeom prst="rect">
            <a:avLst/>
          </a:prstGeom>
          <a:noFill/>
        </p:spPr>
        <p:txBody>
          <a:bodyPr wrap="square" lIns="91440" tIns="45720" rIns="91440" bIns="45720" rtlCol="0" anchor="t">
            <a:spAutoFit/>
          </a:bodyPr>
          <a:lstStyle/>
          <a:p>
            <a:pPr marL="0" indent="0" algn="just">
              <a:lnSpc>
                <a:spcPct val="100000"/>
              </a:lnSpc>
              <a:buNone/>
            </a:pPr>
            <a:r>
              <a:rPr lang="en-US" sz="2800" b="1" dirty="0">
                <a:solidFill>
                  <a:srgbClr val="295C74"/>
                </a:solidFill>
                <a:latin typeface="MiSans" pitchFamily="34" charset="-122"/>
                <a:ea typeface="MiSans" pitchFamily="34" charset="-122"/>
                <a:cs typeface="MiSans" pitchFamily="34" charset="-120"/>
              </a:rPr>
              <a:t>CNN</a:t>
            </a:r>
            <a:r>
              <a:rPr lang="zh-CN" altLang="en-US" sz="2800" b="1" dirty="0">
                <a:solidFill>
                  <a:srgbClr val="295C74"/>
                </a:solidFill>
                <a:latin typeface="MiSans" pitchFamily="34" charset="-122"/>
                <a:ea typeface="MiSans" pitchFamily="34" charset="-122"/>
                <a:cs typeface="MiSans" pitchFamily="34" charset="-120"/>
              </a:rPr>
              <a:t>工作</a:t>
            </a:r>
            <a:r>
              <a:rPr lang="zh-CN" altLang="en-US" sz="2800" b="1" dirty="0">
                <a:solidFill>
                  <a:srgbClr val="295C74"/>
                </a:solidFill>
                <a:latin typeface="MiSans" pitchFamily="34" charset="-122"/>
                <a:ea typeface="MiSans" pitchFamily="34" charset="-122"/>
                <a:cs typeface="MiSans" pitchFamily="34" charset="-120"/>
              </a:rPr>
              <a:t>原理：</a:t>
            </a:r>
            <a:endParaRPr lang="zh-CN" altLang="en-US" sz="2800" b="1" dirty="0">
              <a:solidFill>
                <a:srgbClr val="295C74"/>
              </a:solidFill>
              <a:latin typeface="MiSans" pitchFamily="34" charset="-122"/>
              <a:ea typeface="MiSans" pitchFamily="34" charset="-122"/>
              <a:cs typeface="MiSans" pitchFamily="34" charset="-120"/>
            </a:endParaRPr>
          </a:p>
        </p:txBody>
      </p:sp>
      <p:sp>
        <p:nvSpPr>
          <p:cNvPr id="22" name="文本框 21"/>
          <p:cNvSpPr txBox="1"/>
          <p:nvPr/>
        </p:nvSpPr>
        <p:spPr>
          <a:xfrm>
            <a:off x="352425" y="1087755"/>
            <a:ext cx="1482090" cy="398780"/>
          </a:xfrm>
          <a:prstGeom prst="rect">
            <a:avLst/>
          </a:prstGeom>
          <a:noFill/>
        </p:spPr>
        <p:txBody>
          <a:bodyPr wrap="square" rtlCol="0">
            <a:spAutoFit/>
          </a:bodyPr>
          <a:p>
            <a:r>
              <a:rPr lang="en-US" sz="2000" b="1" dirty="0">
                <a:solidFill>
                  <a:schemeClr val="tx1"/>
                </a:solidFill>
                <a:latin typeface="MiSans" pitchFamily="34" charset="-122"/>
                <a:ea typeface="MiSans" pitchFamily="34" charset="-122"/>
                <a:cs typeface="MiSans" pitchFamily="34" charset="-120"/>
              </a:rPr>
              <a:t>整体框架：</a:t>
            </a:r>
            <a:endParaRPr lang="en-US" sz="2000" b="1" dirty="0">
              <a:solidFill>
                <a:schemeClr val="tx1"/>
              </a:solidFill>
              <a:latin typeface="MiSans" pitchFamily="34" charset="-122"/>
              <a:ea typeface="MiSans" pitchFamily="34" charset="-122"/>
              <a:cs typeface="MiSans" pitchFamily="34" charset="-12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638810" y="6362065"/>
            <a:ext cx="215900" cy="215900"/>
          </a:xfrm>
          <a:prstGeom prst="roundRect">
            <a:avLst>
              <a:gd name="adj" fmla="val 50000"/>
            </a:avLst>
          </a:prstGeom>
          <a:solidFill>
            <a:srgbClr val="6DAECC"/>
          </a:solidFill>
        </p:spPr>
      </p:sp>
      <p:sp>
        <p:nvSpPr>
          <p:cNvPr id="3" name="Text 1"/>
          <p:cNvSpPr/>
          <p:nvPr/>
        </p:nvSpPr>
        <p:spPr>
          <a:xfrm>
            <a:off x="638810" y="6362065"/>
            <a:ext cx="215900" cy="215900"/>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4" name="Shape 2"/>
          <p:cNvSpPr/>
          <p:nvPr/>
        </p:nvSpPr>
        <p:spPr>
          <a:xfrm>
            <a:off x="765810" y="6362065"/>
            <a:ext cx="215900" cy="215900"/>
          </a:xfrm>
          <a:prstGeom prst="roundRect">
            <a:avLst>
              <a:gd name="adj" fmla="val 50000"/>
            </a:avLst>
          </a:prstGeom>
          <a:solidFill>
            <a:srgbClr val="000000">
              <a:alpha val="0"/>
            </a:srgbClr>
          </a:solidFill>
          <a:ln w="19050">
            <a:solidFill>
              <a:srgbClr val="6DAECC"/>
            </a:solidFill>
            <a:prstDash val="solid"/>
          </a:ln>
        </p:spPr>
      </p:sp>
      <p:sp>
        <p:nvSpPr>
          <p:cNvPr id="5" name="Text 3"/>
          <p:cNvSpPr/>
          <p:nvPr/>
        </p:nvSpPr>
        <p:spPr>
          <a:xfrm>
            <a:off x="765810" y="6362065"/>
            <a:ext cx="215900" cy="215900"/>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15" name="Text 12"/>
          <p:cNvSpPr/>
          <p:nvPr/>
        </p:nvSpPr>
        <p:spPr>
          <a:xfrm>
            <a:off x="608330" y="469900"/>
            <a:ext cx="10782935" cy="521970"/>
          </a:xfrm>
          <a:prstGeom prst="rect">
            <a:avLst/>
          </a:prstGeom>
          <a:noFill/>
        </p:spPr>
        <p:txBody>
          <a:bodyPr wrap="square" lIns="91440" tIns="45720" rIns="91440" bIns="45720" rtlCol="0" anchor="t">
            <a:spAutoFit/>
          </a:bodyPr>
          <a:lstStyle/>
          <a:p>
            <a:pPr marL="0" indent="0" algn="just">
              <a:lnSpc>
                <a:spcPct val="100000"/>
              </a:lnSpc>
              <a:buNone/>
            </a:pPr>
            <a:r>
              <a:rPr lang="en-US" sz="2800" b="1" dirty="0">
                <a:solidFill>
                  <a:srgbClr val="295C74"/>
                </a:solidFill>
                <a:latin typeface="MiSans" pitchFamily="34" charset="-122"/>
                <a:ea typeface="MiSans" pitchFamily="34" charset="-122"/>
                <a:cs typeface="MiSans" pitchFamily="34" charset="-120"/>
              </a:rPr>
              <a:t>CNN</a:t>
            </a:r>
            <a:r>
              <a:rPr lang="zh-CN" altLang="en-US" sz="2800" b="1" dirty="0">
                <a:solidFill>
                  <a:srgbClr val="295C74"/>
                </a:solidFill>
                <a:latin typeface="MiSans" pitchFamily="34" charset="-122"/>
                <a:ea typeface="MiSans" pitchFamily="34" charset="-122"/>
                <a:cs typeface="MiSans" pitchFamily="34" charset="-120"/>
              </a:rPr>
              <a:t>工作</a:t>
            </a:r>
            <a:r>
              <a:rPr lang="zh-CN" altLang="en-US" sz="2800" b="1" dirty="0">
                <a:solidFill>
                  <a:srgbClr val="295C74"/>
                </a:solidFill>
                <a:latin typeface="MiSans" pitchFamily="34" charset="-122"/>
                <a:ea typeface="MiSans" pitchFamily="34" charset="-122"/>
                <a:cs typeface="MiSans" pitchFamily="34" charset="-120"/>
              </a:rPr>
              <a:t>原理：</a:t>
            </a:r>
            <a:endParaRPr lang="zh-CN" altLang="en-US" sz="2800" b="1" dirty="0">
              <a:solidFill>
                <a:srgbClr val="295C74"/>
              </a:solidFill>
              <a:latin typeface="MiSans" pitchFamily="34" charset="-122"/>
              <a:ea typeface="MiSans" pitchFamily="34" charset="-122"/>
              <a:cs typeface="MiSans" pitchFamily="34" charset="-120"/>
            </a:endParaRPr>
          </a:p>
        </p:txBody>
      </p:sp>
      <p:pic>
        <p:nvPicPr>
          <p:cNvPr id="6" name="图片 5" descr="v2-a96950952f20456e8f1dd0f8671091d2_1440w"/>
          <p:cNvPicPr>
            <a:picLocks noChangeAspect="1"/>
          </p:cNvPicPr>
          <p:nvPr/>
        </p:nvPicPr>
        <p:blipFill>
          <a:blip r:embed="rId1"/>
          <a:stretch>
            <a:fillRect/>
          </a:stretch>
        </p:blipFill>
        <p:spPr>
          <a:xfrm>
            <a:off x="4488815" y="664845"/>
            <a:ext cx="7379970" cy="4093210"/>
          </a:xfrm>
          <a:prstGeom prst="rect">
            <a:avLst/>
          </a:prstGeom>
        </p:spPr>
      </p:pic>
      <p:sp>
        <p:nvSpPr>
          <p:cNvPr id="7" name="文本框 6"/>
          <p:cNvSpPr txBox="1"/>
          <p:nvPr/>
        </p:nvSpPr>
        <p:spPr>
          <a:xfrm>
            <a:off x="582295" y="1231900"/>
            <a:ext cx="4064000" cy="1783715"/>
          </a:xfrm>
          <a:prstGeom prst="rect">
            <a:avLst/>
          </a:prstGeom>
          <a:noFill/>
        </p:spPr>
        <p:txBody>
          <a:bodyPr wrap="square" rtlCol="0">
            <a:spAutoFit/>
          </a:bodyPr>
          <a:p>
            <a:pPr algn="l">
              <a:buClrTx/>
              <a:buSzTx/>
              <a:buFontTx/>
            </a:pPr>
            <a:r>
              <a:rPr lang="en-US" sz="2000" b="1" dirty="0">
                <a:latin typeface="MiSans" pitchFamily="34" charset="-122"/>
                <a:ea typeface="MiSans" pitchFamily="34" charset="-122"/>
                <a:cs typeface="MiSans" pitchFamily="34" charset="-120"/>
              </a:rPr>
              <a:t>卷积层：</a:t>
            </a:r>
            <a:endParaRPr lang="en-US" sz="2000" b="1" dirty="0">
              <a:latin typeface="MiSans" pitchFamily="34" charset="-122"/>
              <a:ea typeface="MiSans" pitchFamily="34" charset="-122"/>
              <a:cs typeface="MiSans" pitchFamily="34" charset="-120"/>
            </a:endParaRPr>
          </a:p>
          <a:p>
            <a:pPr indent="457200" algn="l">
              <a:buClrTx/>
              <a:buSzTx/>
              <a:buFontTx/>
            </a:pPr>
            <a:r>
              <a:rPr lang="zh-CN" altLang="en-US" dirty="0">
                <a:latin typeface="MiSans" pitchFamily="34" charset="-122"/>
                <a:ea typeface="MiSans" pitchFamily="34" charset="-122"/>
                <a:cs typeface="MiSans" pitchFamily="34" charset="-120"/>
              </a:rPr>
              <a:t>通过卷积核，每次关注输入数据的一个局部区域，同时在每个位置进行点积运算，得到了这个局部区域和该卷积核特征值的</a:t>
            </a:r>
            <a:r>
              <a:rPr lang="en-US" altLang="zh-CN" dirty="0">
                <a:latin typeface="MiSans" pitchFamily="34" charset="-122"/>
                <a:ea typeface="MiSans" pitchFamily="34" charset="-122"/>
                <a:cs typeface="MiSans" pitchFamily="34" charset="-120"/>
              </a:rPr>
              <a:t>“</a:t>
            </a:r>
            <a:r>
              <a:rPr lang="zh-CN" altLang="en-US" dirty="0">
                <a:latin typeface="MiSans" pitchFamily="34" charset="-122"/>
                <a:ea typeface="MiSans" pitchFamily="34" charset="-122"/>
                <a:cs typeface="MiSans" pitchFamily="34" charset="-120"/>
              </a:rPr>
              <a:t>契合度</a:t>
            </a:r>
            <a:r>
              <a:rPr lang="en-US" altLang="zh-CN" dirty="0">
                <a:latin typeface="MiSans" pitchFamily="34" charset="-122"/>
                <a:ea typeface="MiSans" pitchFamily="34" charset="-122"/>
                <a:cs typeface="MiSans" pitchFamily="34" charset="-120"/>
              </a:rPr>
              <a:t>”</a:t>
            </a:r>
            <a:r>
              <a:rPr lang="zh-CN" altLang="en-US" dirty="0">
                <a:latin typeface="MiSans" pitchFamily="34" charset="-122"/>
                <a:ea typeface="MiSans" pitchFamily="34" charset="-122"/>
                <a:cs typeface="MiSans" pitchFamily="34" charset="-120"/>
              </a:rPr>
              <a:t>，即：局部区域是否具有该卷积核想体现的特征。</a:t>
            </a:r>
            <a:endParaRPr lang="zh-CN" altLang="en-US" dirty="0">
              <a:latin typeface="MiSans" pitchFamily="34" charset="-122"/>
              <a:ea typeface="MiSans" pitchFamily="34" charset="-122"/>
              <a:cs typeface="MiSans" pitchFamily="34" charset="-12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638810" y="6362065"/>
            <a:ext cx="215900" cy="215900"/>
          </a:xfrm>
          <a:prstGeom prst="roundRect">
            <a:avLst>
              <a:gd name="adj" fmla="val 50000"/>
            </a:avLst>
          </a:prstGeom>
          <a:solidFill>
            <a:srgbClr val="6DAECC"/>
          </a:solidFill>
        </p:spPr>
      </p:sp>
      <p:sp>
        <p:nvSpPr>
          <p:cNvPr id="3" name="Text 1"/>
          <p:cNvSpPr/>
          <p:nvPr/>
        </p:nvSpPr>
        <p:spPr>
          <a:xfrm>
            <a:off x="638810" y="6362065"/>
            <a:ext cx="215900" cy="215900"/>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4" name="Shape 2"/>
          <p:cNvSpPr/>
          <p:nvPr/>
        </p:nvSpPr>
        <p:spPr>
          <a:xfrm>
            <a:off x="765810" y="6362065"/>
            <a:ext cx="215900" cy="215900"/>
          </a:xfrm>
          <a:prstGeom prst="roundRect">
            <a:avLst>
              <a:gd name="adj" fmla="val 50000"/>
            </a:avLst>
          </a:prstGeom>
          <a:solidFill>
            <a:srgbClr val="000000">
              <a:alpha val="0"/>
            </a:srgbClr>
          </a:solidFill>
          <a:ln w="19050">
            <a:solidFill>
              <a:srgbClr val="6DAECC"/>
            </a:solidFill>
            <a:prstDash val="solid"/>
          </a:ln>
        </p:spPr>
      </p:sp>
      <p:sp>
        <p:nvSpPr>
          <p:cNvPr id="5" name="Text 3"/>
          <p:cNvSpPr/>
          <p:nvPr/>
        </p:nvSpPr>
        <p:spPr>
          <a:xfrm>
            <a:off x="765810" y="6362065"/>
            <a:ext cx="215900" cy="215900"/>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15" name="Text 12"/>
          <p:cNvSpPr/>
          <p:nvPr/>
        </p:nvSpPr>
        <p:spPr>
          <a:xfrm>
            <a:off x="608330" y="469900"/>
            <a:ext cx="10782935" cy="521970"/>
          </a:xfrm>
          <a:prstGeom prst="rect">
            <a:avLst/>
          </a:prstGeom>
          <a:noFill/>
        </p:spPr>
        <p:txBody>
          <a:bodyPr wrap="square" lIns="91440" tIns="45720" rIns="91440" bIns="45720" rtlCol="0" anchor="t">
            <a:spAutoFit/>
          </a:bodyPr>
          <a:lstStyle/>
          <a:p>
            <a:pPr marL="0" indent="0" algn="just">
              <a:lnSpc>
                <a:spcPct val="100000"/>
              </a:lnSpc>
              <a:buNone/>
            </a:pPr>
            <a:r>
              <a:rPr lang="en-US" sz="2800" b="1" dirty="0">
                <a:solidFill>
                  <a:srgbClr val="295C74"/>
                </a:solidFill>
                <a:latin typeface="MiSans" pitchFamily="34" charset="-122"/>
                <a:ea typeface="MiSans" pitchFamily="34" charset="-122"/>
                <a:cs typeface="MiSans" pitchFamily="34" charset="-120"/>
              </a:rPr>
              <a:t>CNN</a:t>
            </a:r>
            <a:r>
              <a:rPr lang="zh-CN" altLang="en-US" sz="2800" b="1" dirty="0">
                <a:solidFill>
                  <a:srgbClr val="295C74"/>
                </a:solidFill>
                <a:latin typeface="MiSans" pitchFamily="34" charset="-122"/>
                <a:ea typeface="MiSans" pitchFamily="34" charset="-122"/>
                <a:cs typeface="MiSans" pitchFamily="34" charset="-120"/>
              </a:rPr>
              <a:t>工作</a:t>
            </a:r>
            <a:r>
              <a:rPr lang="zh-CN" altLang="en-US" sz="2800" b="1" dirty="0">
                <a:solidFill>
                  <a:srgbClr val="295C74"/>
                </a:solidFill>
                <a:latin typeface="MiSans" pitchFamily="34" charset="-122"/>
                <a:ea typeface="MiSans" pitchFamily="34" charset="-122"/>
                <a:cs typeface="MiSans" pitchFamily="34" charset="-120"/>
              </a:rPr>
              <a:t>原理：</a:t>
            </a:r>
            <a:endParaRPr lang="zh-CN" altLang="en-US" sz="2800" b="1" dirty="0">
              <a:solidFill>
                <a:srgbClr val="295C74"/>
              </a:solidFill>
              <a:latin typeface="MiSans" pitchFamily="34" charset="-122"/>
              <a:ea typeface="MiSans" pitchFamily="34" charset="-122"/>
              <a:cs typeface="MiSans" pitchFamily="34" charset="-120"/>
            </a:endParaRPr>
          </a:p>
        </p:txBody>
      </p:sp>
      <p:sp>
        <p:nvSpPr>
          <p:cNvPr id="7" name="文本框 6"/>
          <p:cNvSpPr txBox="1"/>
          <p:nvPr/>
        </p:nvSpPr>
        <p:spPr>
          <a:xfrm>
            <a:off x="582295" y="1231900"/>
            <a:ext cx="4064000" cy="1783715"/>
          </a:xfrm>
          <a:prstGeom prst="rect">
            <a:avLst/>
          </a:prstGeom>
          <a:noFill/>
        </p:spPr>
        <p:txBody>
          <a:bodyPr wrap="square" rtlCol="0">
            <a:spAutoFit/>
          </a:bodyPr>
          <a:p>
            <a:pPr algn="l">
              <a:buClrTx/>
              <a:buSzTx/>
              <a:buFontTx/>
            </a:pPr>
            <a:r>
              <a:rPr lang="zh-CN" altLang="en-US" sz="2000" b="1" dirty="0">
                <a:latin typeface="MiSans" pitchFamily="34" charset="-122"/>
                <a:ea typeface="MiSans" pitchFamily="34" charset="-122"/>
                <a:cs typeface="MiSans" pitchFamily="34" charset="-120"/>
              </a:rPr>
              <a:t>池化</a:t>
            </a:r>
            <a:r>
              <a:rPr lang="en-US" sz="2000" b="1" dirty="0">
                <a:latin typeface="MiSans" pitchFamily="34" charset="-122"/>
                <a:ea typeface="MiSans" pitchFamily="34" charset="-122"/>
                <a:cs typeface="MiSans" pitchFamily="34" charset="-120"/>
              </a:rPr>
              <a:t>层：</a:t>
            </a:r>
            <a:endParaRPr lang="en-US" sz="2000" b="1" dirty="0">
              <a:latin typeface="MiSans" pitchFamily="34" charset="-122"/>
              <a:ea typeface="MiSans" pitchFamily="34" charset="-122"/>
              <a:cs typeface="MiSans" pitchFamily="34" charset="-120"/>
            </a:endParaRPr>
          </a:p>
          <a:p>
            <a:pPr indent="457200" algn="l">
              <a:buClrTx/>
              <a:buSzTx/>
              <a:buFontTx/>
            </a:pPr>
            <a:r>
              <a:rPr lang="zh-CN" altLang="en-US" dirty="0">
                <a:latin typeface="MiSans" pitchFamily="34" charset="-122"/>
                <a:ea typeface="MiSans" pitchFamily="34" charset="-122"/>
                <a:cs typeface="MiSans" pitchFamily="34" charset="-120"/>
              </a:rPr>
              <a:t>通过对卷积层得到的特征图进行下采样，用滑动窗口提取局部区域的最大或</a:t>
            </a:r>
            <a:r>
              <a:rPr lang="zh-CN" altLang="en-US" dirty="0">
                <a:latin typeface="MiSans" pitchFamily="34" charset="-122"/>
                <a:ea typeface="MiSans" pitchFamily="34" charset="-122"/>
                <a:cs typeface="MiSans" pitchFamily="34" charset="-120"/>
              </a:rPr>
              <a:t>平均值。</a:t>
            </a:r>
            <a:endParaRPr lang="zh-CN" altLang="en-US" dirty="0">
              <a:latin typeface="MiSans" pitchFamily="34" charset="-122"/>
              <a:ea typeface="MiSans" pitchFamily="34" charset="-122"/>
              <a:cs typeface="MiSans" pitchFamily="34" charset="-120"/>
            </a:endParaRPr>
          </a:p>
          <a:p>
            <a:pPr indent="457200" algn="l">
              <a:buClrTx/>
              <a:buSzTx/>
              <a:buFontTx/>
            </a:pPr>
            <a:r>
              <a:rPr lang="zh-CN" altLang="en-US" dirty="0">
                <a:latin typeface="MiSans" pitchFamily="34" charset="-122"/>
                <a:ea typeface="MiSans" pitchFamily="34" charset="-122"/>
                <a:cs typeface="MiSans" pitchFamily="34" charset="-120"/>
              </a:rPr>
              <a:t>达到压缩数据、增强平移鲁棒性的</a:t>
            </a:r>
            <a:r>
              <a:rPr lang="zh-CN" altLang="en-US" dirty="0">
                <a:latin typeface="MiSans" pitchFamily="34" charset="-122"/>
                <a:ea typeface="MiSans" pitchFamily="34" charset="-122"/>
                <a:cs typeface="MiSans" pitchFamily="34" charset="-120"/>
              </a:rPr>
              <a:t>作用。</a:t>
            </a:r>
            <a:endParaRPr lang="zh-CN" altLang="en-US" dirty="0">
              <a:latin typeface="MiSans" pitchFamily="34" charset="-122"/>
              <a:ea typeface="MiSans" pitchFamily="34" charset="-122"/>
              <a:cs typeface="MiSans" pitchFamily="34" charset="-120"/>
            </a:endParaRPr>
          </a:p>
        </p:txBody>
      </p:sp>
      <p:pic>
        <p:nvPicPr>
          <p:cNvPr id="8" name="图片 7" descr="v2-1519745e58e78e28cfd0bf3aee6e2cb7_r"/>
          <p:cNvPicPr>
            <a:picLocks noChangeAspect="1"/>
          </p:cNvPicPr>
          <p:nvPr/>
        </p:nvPicPr>
        <p:blipFill>
          <a:blip r:embed="rId1"/>
          <a:stretch>
            <a:fillRect/>
          </a:stretch>
        </p:blipFill>
        <p:spPr>
          <a:xfrm>
            <a:off x="4911725" y="596265"/>
            <a:ext cx="7077075" cy="484822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638810" y="6362065"/>
            <a:ext cx="215900" cy="215900"/>
          </a:xfrm>
          <a:prstGeom prst="roundRect">
            <a:avLst>
              <a:gd name="adj" fmla="val 50000"/>
            </a:avLst>
          </a:prstGeom>
          <a:solidFill>
            <a:srgbClr val="6DAECC"/>
          </a:solidFill>
        </p:spPr>
      </p:sp>
      <p:sp>
        <p:nvSpPr>
          <p:cNvPr id="3" name="Text 1"/>
          <p:cNvSpPr/>
          <p:nvPr/>
        </p:nvSpPr>
        <p:spPr>
          <a:xfrm>
            <a:off x="638810" y="6362065"/>
            <a:ext cx="215900" cy="215900"/>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4" name="Shape 2"/>
          <p:cNvSpPr/>
          <p:nvPr/>
        </p:nvSpPr>
        <p:spPr>
          <a:xfrm>
            <a:off x="765810" y="6362065"/>
            <a:ext cx="215900" cy="215900"/>
          </a:xfrm>
          <a:prstGeom prst="roundRect">
            <a:avLst>
              <a:gd name="adj" fmla="val 50000"/>
            </a:avLst>
          </a:prstGeom>
          <a:solidFill>
            <a:srgbClr val="000000">
              <a:alpha val="0"/>
            </a:srgbClr>
          </a:solidFill>
          <a:ln w="19050">
            <a:solidFill>
              <a:srgbClr val="6DAECC"/>
            </a:solidFill>
            <a:prstDash val="solid"/>
          </a:ln>
        </p:spPr>
      </p:sp>
      <p:sp>
        <p:nvSpPr>
          <p:cNvPr id="5" name="Text 3"/>
          <p:cNvSpPr/>
          <p:nvPr/>
        </p:nvSpPr>
        <p:spPr>
          <a:xfrm>
            <a:off x="765810" y="6362065"/>
            <a:ext cx="215900" cy="215900"/>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15" name="Text 12"/>
          <p:cNvSpPr/>
          <p:nvPr/>
        </p:nvSpPr>
        <p:spPr>
          <a:xfrm>
            <a:off x="608330" y="469900"/>
            <a:ext cx="10782935" cy="521970"/>
          </a:xfrm>
          <a:prstGeom prst="rect">
            <a:avLst/>
          </a:prstGeom>
          <a:noFill/>
        </p:spPr>
        <p:txBody>
          <a:bodyPr wrap="square" lIns="91440" tIns="45720" rIns="91440" bIns="45720" rtlCol="0" anchor="t">
            <a:spAutoFit/>
          </a:bodyPr>
          <a:lstStyle/>
          <a:p>
            <a:pPr marL="0" indent="0" algn="just">
              <a:lnSpc>
                <a:spcPct val="100000"/>
              </a:lnSpc>
              <a:buNone/>
            </a:pPr>
            <a:r>
              <a:rPr lang="en-US" sz="2800" b="1" dirty="0">
                <a:solidFill>
                  <a:srgbClr val="295C74"/>
                </a:solidFill>
                <a:latin typeface="MiSans" pitchFamily="34" charset="-122"/>
                <a:ea typeface="MiSans" pitchFamily="34" charset="-122"/>
                <a:cs typeface="MiSans" pitchFamily="34" charset="-120"/>
              </a:rPr>
              <a:t>CNN</a:t>
            </a:r>
            <a:r>
              <a:rPr lang="zh-CN" altLang="en-US" sz="2800" b="1" dirty="0">
                <a:solidFill>
                  <a:srgbClr val="295C74"/>
                </a:solidFill>
                <a:latin typeface="MiSans" pitchFamily="34" charset="-122"/>
                <a:ea typeface="MiSans" pitchFamily="34" charset="-122"/>
                <a:cs typeface="MiSans" pitchFamily="34" charset="-120"/>
              </a:rPr>
              <a:t>工作</a:t>
            </a:r>
            <a:r>
              <a:rPr lang="zh-CN" altLang="en-US" sz="2800" b="1" dirty="0">
                <a:solidFill>
                  <a:srgbClr val="295C74"/>
                </a:solidFill>
                <a:latin typeface="MiSans" pitchFamily="34" charset="-122"/>
                <a:ea typeface="MiSans" pitchFamily="34" charset="-122"/>
                <a:cs typeface="MiSans" pitchFamily="34" charset="-120"/>
              </a:rPr>
              <a:t>原理：</a:t>
            </a:r>
            <a:endParaRPr lang="zh-CN" altLang="en-US" sz="2800" b="1" dirty="0">
              <a:solidFill>
                <a:srgbClr val="295C74"/>
              </a:solidFill>
              <a:latin typeface="MiSans" pitchFamily="34" charset="-122"/>
              <a:ea typeface="MiSans" pitchFamily="34" charset="-122"/>
              <a:cs typeface="MiSans" pitchFamily="34" charset="-120"/>
            </a:endParaRPr>
          </a:p>
        </p:txBody>
      </p:sp>
      <p:sp>
        <p:nvSpPr>
          <p:cNvPr id="7" name="文本框 6"/>
          <p:cNvSpPr txBox="1"/>
          <p:nvPr/>
        </p:nvSpPr>
        <p:spPr>
          <a:xfrm>
            <a:off x="582295" y="1231900"/>
            <a:ext cx="4064000" cy="1229995"/>
          </a:xfrm>
          <a:prstGeom prst="rect">
            <a:avLst/>
          </a:prstGeom>
          <a:noFill/>
        </p:spPr>
        <p:txBody>
          <a:bodyPr wrap="square" rtlCol="0">
            <a:spAutoFit/>
          </a:bodyPr>
          <a:p>
            <a:pPr algn="l">
              <a:buClrTx/>
              <a:buSzTx/>
              <a:buFontTx/>
            </a:pPr>
            <a:r>
              <a:rPr lang="zh-CN" altLang="en-US" sz="2000" b="1" dirty="0">
                <a:latin typeface="MiSans" pitchFamily="34" charset="-122"/>
                <a:ea typeface="MiSans" pitchFamily="34" charset="-122"/>
                <a:cs typeface="MiSans" pitchFamily="34" charset="-120"/>
              </a:rPr>
              <a:t>全连接</a:t>
            </a:r>
            <a:r>
              <a:rPr lang="en-US" sz="2000" b="1" dirty="0">
                <a:latin typeface="MiSans" pitchFamily="34" charset="-122"/>
                <a:ea typeface="MiSans" pitchFamily="34" charset="-122"/>
                <a:cs typeface="MiSans" pitchFamily="34" charset="-120"/>
              </a:rPr>
              <a:t>层：</a:t>
            </a:r>
            <a:endParaRPr lang="en-US" sz="2000" b="1" dirty="0">
              <a:latin typeface="MiSans" pitchFamily="34" charset="-122"/>
              <a:ea typeface="MiSans" pitchFamily="34" charset="-122"/>
              <a:cs typeface="MiSans" pitchFamily="34" charset="-120"/>
            </a:endParaRPr>
          </a:p>
          <a:p>
            <a:pPr indent="457200" algn="l">
              <a:buClrTx/>
              <a:buSzTx/>
              <a:buFontTx/>
            </a:pPr>
            <a:r>
              <a:rPr lang="zh-CN" altLang="en-US" dirty="0">
                <a:latin typeface="MiSans" pitchFamily="34" charset="-122"/>
                <a:ea typeface="MiSans" pitchFamily="34" charset="-122"/>
                <a:cs typeface="MiSans" pitchFamily="34" charset="-120"/>
              </a:rPr>
              <a:t>通过加权求和与非线性激活，</a:t>
            </a:r>
            <a:r>
              <a:rPr lang="zh-CN" altLang="en-US" dirty="0">
                <a:latin typeface="MiSans" pitchFamily="34" charset="-122"/>
                <a:ea typeface="MiSans" pitchFamily="34" charset="-122"/>
                <a:cs typeface="MiSans" pitchFamily="34" charset="-120"/>
              </a:rPr>
              <a:t>整合全局高级特征，完成分类或回归任务。</a:t>
            </a:r>
            <a:endParaRPr lang="zh-CN" altLang="en-US" dirty="0">
              <a:latin typeface="MiSans" pitchFamily="34" charset="-122"/>
              <a:ea typeface="MiSans" pitchFamily="34" charset="-122"/>
              <a:cs typeface="MiSans" pitchFamily="34" charset="-120"/>
            </a:endParaRPr>
          </a:p>
        </p:txBody>
      </p:sp>
      <p:pic>
        <p:nvPicPr>
          <p:cNvPr id="6" name="图片 5"/>
          <p:cNvPicPr/>
          <p:nvPr/>
        </p:nvPicPr>
        <p:blipFill>
          <a:blip r:embed="rId1"/>
          <a:stretch>
            <a:fillRect/>
          </a:stretch>
        </p:blipFill>
        <p:spPr>
          <a:xfrm>
            <a:off x="5400040" y="469900"/>
            <a:ext cx="5811520" cy="502031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9-05-13:17:35-d2t74rtnfo2stf9digpg.png"/>
          <p:cNvPicPr>
            <a:picLocks noChangeAspect="1"/>
          </p:cNvPicPr>
          <p:nvPr/>
        </p:nvPicPr>
        <p:blipFill>
          <a:blip r:embed="rId1"/>
          <a:srcRect t="55" b="55"/>
          <a:stretch>
            <a:fillRect/>
          </a:stretch>
        </p:blipFill>
        <p:spPr>
          <a:xfrm>
            <a:off x="0" y="0"/>
            <a:ext cx="12192000" cy="4597400"/>
          </a:xfrm>
          <a:prstGeom prst="rect">
            <a:avLst/>
          </a:prstGeom>
        </p:spPr>
      </p:pic>
      <p:sp>
        <p:nvSpPr>
          <p:cNvPr id="3" name="Text 0"/>
          <p:cNvSpPr/>
          <p:nvPr/>
        </p:nvSpPr>
        <p:spPr>
          <a:xfrm>
            <a:off x="737235" y="5007610"/>
            <a:ext cx="4088765" cy="1322070"/>
          </a:xfrm>
          <a:prstGeom prst="rect">
            <a:avLst/>
          </a:prstGeom>
          <a:noFill/>
        </p:spPr>
        <p:txBody>
          <a:bodyPr wrap="square" lIns="91440" tIns="45720" rIns="91440" bIns="45720" rtlCol="0" anchor="t">
            <a:spAutoFit/>
          </a:bodyPr>
          <a:lstStyle/>
          <a:p>
            <a:pPr marL="0" indent="0" algn="l">
              <a:lnSpc>
                <a:spcPct val="100000"/>
              </a:lnSpc>
              <a:buNone/>
            </a:pPr>
            <a:r>
              <a:rPr lang="en-US" sz="8000" b="1" dirty="0">
                <a:solidFill>
                  <a:srgbClr val="000000"/>
                </a:solidFill>
                <a:latin typeface="MiSans" pitchFamily="34" charset="-122"/>
                <a:ea typeface="MiSans" pitchFamily="34" charset="-122"/>
                <a:cs typeface="MiSans" pitchFamily="34" charset="-120"/>
              </a:rPr>
              <a:t>01</a:t>
            </a:r>
            <a:endParaRPr lang="en-US" sz="1600" dirty="0"/>
          </a:p>
        </p:txBody>
      </p:sp>
      <p:sp>
        <p:nvSpPr>
          <p:cNvPr id="4" name="Text 1"/>
          <p:cNvSpPr/>
          <p:nvPr/>
        </p:nvSpPr>
        <p:spPr>
          <a:xfrm>
            <a:off x="2743835" y="4946015"/>
            <a:ext cx="8582660" cy="1322070"/>
          </a:xfrm>
          <a:prstGeom prst="rect">
            <a:avLst/>
          </a:prstGeom>
          <a:noFill/>
        </p:spPr>
        <p:txBody>
          <a:bodyPr wrap="square" lIns="91440" tIns="45720" rIns="91440" bIns="45720" rtlCol="0" anchor="ctr"/>
          <a:lstStyle/>
          <a:p>
            <a:pPr marL="0" indent="0" algn="just">
              <a:lnSpc>
                <a:spcPct val="100000"/>
              </a:lnSpc>
              <a:buNone/>
            </a:pPr>
            <a:r>
              <a:rPr lang="en-US" altLang="zh-CN" sz="2800" b="1" dirty="0">
                <a:solidFill>
                  <a:srgbClr val="000000"/>
                </a:solidFill>
                <a:latin typeface="MiSans" pitchFamily="34" charset="-122"/>
                <a:ea typeface="MiSans" pitchFamily="34" charset="-122"/>
                <a:cs typeface="MiSans" pitchFamily="34" charset="-120"/>
              </a:rPr>
              <a:t>WeConvene: Learned Image Compression with</a:t>
            </a:r>
            <a:endParaRPr lang="en-US" altLang="zh-CN" sz="2800" b="1" dirty="0">
              <a:solidFill>
                <a:srgbClr val="000000"/>
              </a:solidFill>
              <a:latin typeface="MiSans" pitchFamily="34" charset="-122"/>
              <a:ea typeface="MiSans" pitchFamily="34" charset="-122"/>
              <a:cs typeface="MiSans" pitchFamily="34" charset="-120"/>
            </a:endParaRPr>
          </a:p>
          <a:p>
            <a:pPr marL="0" indent="0" algn="just">
              <a:lnSpc>
                <a:spcPct val="100000"/>
              </a:lnSpc>
              <a:buNone/>
            </a:pPr>
            <a:r>
              <a:rPr lang="en-US" altLang="zh-CN" sz="2800" b="1" dirty="0">
                <a:solidFill>
                  <a:srgbClr val="000000"/>
                </a:solidFill>
                <a:latin typeface="MiSans" pitchFamily="34" charset="-122"/>
                <a:ea typeface="MiSans" pitchFamily="34" charset="-122"/>
                <a:cs typeface="MiSans" pitchFamily="34" charset="-120"/>
              </a:rPr>
              <a:t>Wavelet-Domain Convolution and Entropy Model</a:t>
            </a:r>
            <a:endParaRPr lang="en-US" altLang="zh-CN" sz="2800" b="1" dirty="0">
              <a:solidFill>
                <a:srgbClr val="000000"/>
              </a:solidFill>
              <a:latin typeface="MiSans" pitchFamily="34" charset="-122"/>
              <a:ea typeface="MiSans" pitchFamily="34" charset="-122"/>
              <a:cs typeface="MiSans" pitchFamily="34" charset="-120"/>
            </a:endParaRPr>
          </a:p>
        </p:txBody>
      </p:sp>
      <p:sp>
        <p:nvSpPr>
          <p:cNvPr id="5" name="Shape 2"/>
          <p:cNvSpPr/>
          <p:nvPr/>
        </p:nvSpPr>
        <p:spPr>
          <a:xfrm>
            <a:off x="2471420" y="5046345"/>
            <a:ext cx="75565" cy="1244600"/>
          </a:xfrm>
          <a:prstGeom prst="roundRect">
            <a:avLst>
              <a:gd name="adj" fmla="val 50000"/>
            </a:avLst>
          </a:prstGeom>
          <a:solidFill>
            <a:srgbClr val="000000"/>
          </a:solidFill>
        </p:spPr>
      </p:sp>
      <p:sp>
        <p:nvSpPr>
          <p:cNvPr id="6" name="Text 3"/>
          <p:cNvSpPr/>
          <p:nvPr/>
        </p:nvSpPr>
        <p:spPr>
          <a:xfrm>
            <a:off x="2471420" y="5046345"/>
            <a:ext cx="75565" cy="1244600"/>
          </a:xfrm>
          <a:prstGeom prst="rect">
            <a:avLst/>
          </a:prstGeom>
          <a:noFill/>
        </p:spPr>
        <p:txBody>
          <a:bodyPr wrap="square" lIns="45720" tIns="91440" rIns="91440" bIns="45720" rtlCol="0" anchor="ctr"/>
          <a:lstStyle/>
          <a:p>
            <a:pPr marL="0" indent="0">
              <a:lnSpc>
                <a:spcPct val="100000"/>
              </a:lnSpc>
              <a:buNone/>
            </a:pPr>
            <a:endParaRPr lang="en-US" sz="16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638810" y="6362065"/>
            <a:ext cx="215900" cy="215900"/>
          </a:xfrm>
          <a:prstGeom prst="roundRect">
            <a:avLst>
              <a:gd name="adj" fmla="val 50000"/>
            </a:avLst>
          </a:prstGeom>
          <a:solidFill>
            <a:srgbClr val="6DAECC"/>
          </a:solidFill>
        </p:spPr>
      </p:sp>
      <p:sp>
        <p:nvSpPr>
          <p:cNvPr id="3" name="Text 1"/>
          <p:cNvSpPr/>
          <p:nvPr/>
        </p:nvSpPr>
        <p:spPr>
          <a:xfrm>
            <a:off x="638810" y="6362065"/>
            <a:ext cx="215900" cy="215900"/>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4" name="Shape 2"/>
          <p:cNvSpPr/>
          <p:nvPr/>
        </p:nvSpPr>
        <p:spPr>
          <a:xfrm>
            <a:off x="765810" y="6362065"/>
            <a:ext cx="215900" cy="215900"/>
          </a:xfrm>
          <a:prstGeom prst="roundRect">
            <a:avLst>
              <a:gd name="adj" fmla="val 50000"/>
            </a:avLst>
          </a:prstGeom>
          <a:solidFill>
            <a:srgbClr val="000000">
              <a:alpha val="0"/>
            </a:srgbClr>
          </a:solidFill>
          <a:ln w="19050">
            <a:solidFill>
              <a:srgbClr val="6DAECC"/>
            </a:solidFill>
            <a:prstDash val="solid"/>
          </a:ln>
        </p:spPr>
      </p:sp>
      <p:sp>
        <p:nvSpPr>
          <p:cNvPr id="5" name="Text 3"/>
          <p:cNvSpPr/>
          <p:nvPr/>
        </p:nvSpPr>
        <p:spPr>
          <a:xfrm>
            <a:off x="765810" y="6362065"/>
            <a:ext cx="215900" cy="215900"/>
          </a:xfrm>
          <a:prstGeom prst="rect">
            <a:avLst/>
          </a:prstGeom>
          <a:noFill/>
        </p:spPr>
        <p:txBody>
          <a:bodyPr wrap="square" lIns="45720" tIns="91440" rIns="91440" bIns="45720" rtlCol="0" anchor="ctr"/>
          <a:lstStyle/>
          <a:p>
            <a:pPr marL="0" indent="0">
              <a:lnSpc>
                <a:spcPct val="100000"/>
              </a:lnSpc>
              <a:buNone/>
            </a:pPr>
            <a:endParaRPr lang="en-US" sz="1600" dirty="0"/>
          </a:p>
        </p:txBody>
      </p:sp>
      <p:pic>
        <p:nvPicPr>
          <p:cNvPr id="6" name="Image 0" descr="https://kimi-img.moonshot.cn/pub/slides/slides_tmpl/image/25-09-05-13:17:37-d2t74sdnfo2stf9digt0.png"/>
          <p:cNvPicPr>
            <a:picLocks noChangeAspect="1"/>
          </p:cNvPicPr>
          <p:nvPr/>
        </p:nvPicPr>
        <p:blipFill>
          <a:blip r:embed="rId1"/>
          <a:srcRect l="203" r="203"/>
          <a:stretch>
            <a:fillRect/>
          </a:stretch>
        </p:blipFill>
        <p:spPr>
          <a:xfrm>
            <a:off x="9626600" y="0"/>
            <a:ext cx="1554480" cy="6876415"/>
          </a:xfrm>
          <a:prstGeom prst="rect">
            <a:avLst/>
          </a:prstGeom>
        </p:spPr>
      </p:pic>
      <p:sp>
        <p:nvSpPr>
          <p:cNvPr id="8" name="Text 5"/>
          <p:cNvSpPr/>
          <p:nvPr/>
        </p:nvSpPr>
        <p:spPr>
          <a:xfrm>
            <a:off x="1736725" y="6889115"/>
            <a:ext cx="3187700" cy="822960"/>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12" name="Text 9"/>
          <p:cNvSpPr/>
          <p:nvPr/>
        </p:nvSpPr>
        <p:spPr>
          <a:xfrm>
            <a:off x="5612765" y="6889115"/>
            <a:ext cx="3187700" cy="822960"/>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15" name="Text 12"/>
          <p:cNvSpPr/>
          <p:nvPr/>
        </p:nvSpPr>
        <p:spPr>
          <a:xfrm>
            <a:off x="608330" y="469900"/>
            <a:ext cx="10782935" cy="521970"/>
          </a:xfrm>
          <a:prstGeom prst="rect">
            <a:avLst/>
          </a:prstGeom>
          <a:noFill/>
        </p:spPr>
        <p:txBody>
          <a:bodyPr wrap="square" lIns="91440" tIns="45720" rIns="91440" bIns="45720" rtlCol="0" anchor="t">
            <a:spAutoFit/>
          </a:bodyPr>
          <a:lstStyle/>
          <a:p>
            <a:pPr marL="0" indent="0" algn="just">
              <a:lnSpc>
                <a:spcPct val="100000"/>
              </a:lnSpc>
              <a:buNone/>
            </a:pPr>
            <a:r>
              <a:rPr lang="en-US" sz="2800" b="1" dirty="0">
                <a:solidFill>
                  <a:srgbClr val="295C74"/>
                </a:solidFill>
                <a:latin typeface="MiSans" pitchFamily="34" charset="-122"/>
                <a:ea typeface="MiSans" pitchFamily="34" charset="-122"/>
                <a:cs typeface="MiSans" pitchFamily="34" charset="-120"/>
              </a:rPr>
              <a:t>WeConvene</a:t>
            </a:r>
            <a:r>
              <a:rPr lang="zh-CN" altLang="en-US" sz="2800" b="1" dirty="0">
                <a:solidFill>
                  <a:srgbClr val="295C74"/>
                </a:solidFill>
                <a:latin typeface="MiSans" pitchFamily="34" charset="-122"/>
                <a:ea typeface="MiSans" pitchFamily="34" charset="-122"/>
                <a:cs typeface="MiSans" pitchFamily="34" charset="-120"/>
              </a:rPr>
              <a:t>框架介绍</a:t>
            </a:r>
            <a:endParaRPr lang="zh-CN" altLang="en-US" sz="2800" b="1" dirty="0">
              <a:solidFill>
                <a:srgbClr val="295C74"/>
              </a:solidFill>
              <a:latin typeface="MiSans" pitchFamily="34" charset="-122"/>
              <a:ea typeface="MiSans" pitchFamily="34" charset="-122"/>
              <a:cs typeface="MiSans" pitchFamily="34" charset="-120"/>
            </a:endParaRPr>
          </a:p>
        </p:txBody>
      </p:sp>
      <p:sp>
        <p:nvSpPr>
          <p:cNvPr id="21" name="文本框 20"/>
          <p:cNvSpPr txBox="1"/>
          <p:nvPr/>
        </p:nvSpPr>
        <p:spPr>
          <a:xfrm>
            <a:off x="529590" y="1214120"/>
            <a:ext cx="7406005" cy="368300"/>
          </a:xfrm>
          <a:prstGeom prst="rect">
            <a:avLst/>
          </a:prstGeom>
          <a:noFill/>
        </p:spPr>
        <p:txBody>
          <a:bodyPr wrap="square" rtlCol="0">
            <a:spAutoFit/>
          </a:bodyPr>
          <a:p>
            <a:pPr indent="457200"/>
            <a:r>
              <a:rPr lang="zh-CN" altLang="en-US"/>
              <a:t>一种基于小波域卷积和熵模型的图像压缩方法，核心创新如下：</a:t>
            </a:r>
            <a:endParaRPr lang="zh-CN" altLang="en-US"/>
          </a:p>
        </p:txBody>
      </p:sp>
      <p:sp>
        <p:nvSpPr>
          <p:cNvPr id="25" name="Shape 2"/>
          <p:cNvSpPr/>
          <p:nvPr>
            <p:custDataLst>
              <p:tags r:id="rId2"/>
            </p:custDataLst>
          </p:nvPr>
        </p:nvSpPr>
        <p:spPr>
          <a:xfrm>
            <a:off x="738505" y="1925955"/>
            <a:ext cx="777875" cy="792480"/>
          </a:xfrm>
          <a:prstGeom prst="ellipse">
            <a:avLst/>
          </a:prstGeom>
          <a:solidFill>
            <a:srgbClr val="255A79"/>
          </a:solidFill>
        </p:spPr>
      </p:sp>
      <p:sp>
        <p:nvSpPr>
          <p:cNvPr id="26" name="Shape 17"/>
          <p:cNvSpPr/>
          <p:nvPr>
            <p:custDataLst>
              <p:tags r:id="rId3"/>
            </p:custDataLst>
          </p:nvPr>
        </p:nvSpPr>
        <p:spPr>
          <a:xfrm>
            <a:off x="776138" y="2041187"/>
            <a:ext cx="726482" cy="584775"/>
          </a:xfrm>
          <a:prstGeom prst="rect">
            <a:avLst/>
          </a:prstGeom>
          <a:solidFill>
            <a:srgbClr val="000000">
              <a:alpha val="0"/>
            </a:srgbClr>
          </a:solidFill>
        </p:spPr>
      </p:sp>
      <p:sp>
        <p:nvSpPr>
          <p:cNvPr id="27" name="Text 18"/>
          <p:cNvSpPr/>
          <p:nvPr>
            <p:custDataLst>
              <p:tags r:id="rId4"/>
            </p:custDataLst>
          </p:nvPr>
        </p:nvSpPr>
        <p:spPr>
          <a:xfrm>
            <a:off x="776138" y="2041187"/>
            <a:ext cx="726482" cy="584775"/>
          </a:xfrm>
          <a:prstGeom prst="rect">
            <a:avLst/>
          </a:prstGeom>
          <a:noFill/>
        </p:spPr>
        <p:txBody>
          <a:bodyPr wrap="square" lIns="45720" tIns="91440" rIns="91440" bIns="45720" rtlCol="0" anchor="t"/>
          <a:lstStyle/>
          <a:p>
            <a:pPr marL="0" indent="0" algn="ctr">
              <a:lnSpc>
                <a:spcPct val="100000"/>
              </a:lnSpc>
              <a:buNone/>
            </a:pPr>
            <a:r>
              <a:rPr lang="en-US" sz="3200" b="1" dirty="0">
                <a:solidFill>
                  <a:srgbClr val="FFFFFF"/>
                </a:solidFill>
                <a:latin typeface="MiSans" pitchFamily="34" charset="-122"/>
                <a:ea typeface="MiSans" pitchFamily="34" charset="-122"/>
                <a:cs typeface="MiSans" pitchFamily="34" charset="-120"/>
              </a:rPr>
              <a:t>01</a:t>
            </a:r>
            <a:endParaRPr lang="en-US" sz="1600" dirty="0"/>
          </a:p>
        </p:txBody>
      </p:sp>
      <p:sp>
        <p:nvSpPr>
          <p:cNvPr id="28" name="文本框 27"/>
          <p:cNvSpPr txBox="1"/>
          <p:nvPr>
            <p:custDataLst>
              <p:tags r:id="rId5"/>
            </p:custDataLst>
          </p:nvPr>
        </p:nvSpPr>
        <p:spPr>
          <a:xfrm>
            <a:off x="1516380" y="1966595"/>
            <a:ext cx="6419850" cy="1807210"/>
          </a:xfrm>
          <a:prstGeom prst="rect">
            <a:avLst/>
          </a:prstGeom>
          <a:noFill/>
        </p:spPr>
        <p:txBody>
          <a:bodyPr wrap="square" rtlCol="0">
            <a:spAutoFit/>
          </a:bodyPr>
          <a:p>
            <a:pPr algn="l">
              <a:buClrTx/>
              <a:buSzTx/>
              <a:buFontTx/>
            </a:pPr>
            <a:r>
              <a:rPr lang="zh-CN" altLang="en-US" b="1">
                <a:sym typeface="+mn-ea"/>
              </a:rPr>
              <a:t>小波域卷积模块（WeConv）</a:t>
            </a:r>
            <a:r>
              <a:rPr lang="zh-CN" altLang="en-US" b="1"/>
              <a:t>：</a:t>
            </a:r>
            <a:endParaRPr lang="zh-CN" altLang="en-US" b="1"/>
          </a:p>
          <a:p>
            <a:pPr marL="0" indent="457200" algn="just">
              <a:lnSpc>
                <a:spcPct val="130000"/>
              </a:lnSpc>
              <a:buNone/>
            </a:pPr>
            <a:r>
              <a:rPr lang="zh-CN" altLang="en-US" dirty="0">
                <a:sym typeface="+mn-ea"/>
              </a:rPr>
              <a:t>在卷积层中嵌入离散小波变换（</a:t>
            </a:r>
            <a:r>
              <a:rPr lang="en-US" altLang="zh-CN" dirty="0">
                <a:sym typeface="+mn-ea"/>
              </a:rPr>
              <a:t>DWT</a:t>
            </a:r>
            <a:r>
              <a:rPr lang="zh-CN" altLang="en-US" dirty="0">
                <a:sym typeface="+mn-ea"/>
              </a:rPr>
              <a:t>）和逆变换（</a:t>
            </a:r>
            <a:r>
              <a:rPr lang="en-US" altLang="zh-CN" dirty="0">
                <a:sym typeface="+mn-ea"/>
              </a:rPr>
              <a:t>IDWT</a:t>
            </a:r>
            <a:r>
              <a:rPr lang="zh-CN" altLang="en-US" dirty="0">
                <a:sym typeface="+mn-ea"/>
              </a:rPr>
              <a:t>），将特征图分解为低频（</a:t>
            </a:r>
            <a:r>
              <a:rPr lang="en-US" altLang="zh-CN" dirty="0">
                <a:sym typeface="+mn-ea"/>
              </a:rPr>
              <a:t>LF</a:t>
            </a:r>
            <a:r>
              <a:rPr lang="zh-CN" altLang="en-US" dirty="0">
                <a:sym typeface="+mn-ea"/>
              </a:rPr>
              <a:t>）和高频（</a:t>
            </a:r>
            <a:r>
              <a:rPr lang="en-US" altLang="zh-CN" dirty="0">
                <a:sym typeface="+mn-ea"/>
              </a:rPr>
              <a:t>HF</a:t>
            </a:r>
            <a:r>
              <a:rPr lang="zh-CN" altLang="en-US" dirty="0">
                <a:sym typeface="+mn-ea"/>
              </a:rPr>
              <a:t>）子带。</a:t>
            </a:r>
            <a:endParaRPr lang="zh-CN" altLang="en-US" dirty="0"/>
          </a:p>
          <a:p>
            <a:pPr marL="0" indent="457200" algn="just">
              <a:lnSpc>
                <a:spcPct val="130000"/>
              </a:lnSpc>
              <a:buNone/>
            </a:pPr>
            <a:r>
              <a:rPr lang="en-US" altLang="zh-CN" dirty="0">
                <a:sym typeface="+mn-ea"/>
              </a:rPr>
              <a:t>LF</a:t>
            </a:r>
            <a:r>
              <a:rPr lang="zh-CN" altLang="en-US" dirty="0">
                <a:sym typeface="+mn-ea"/>
              </a:rPr>
              <a:t>子带使用独立卷积过滤，</a:t>
            </a:r>
            <a:r>
              <a:rPr lang="en-US" altLang="zh-CN" dirty="0">
                <a:sym typeface="+mn-ea"/>
              </a:rPr>
              <a:t>HF</a:t>
            </a:r>
            <a:r>
              <a:rPr lang="zh-CN" altLang="en-US" dirty="0">
                <a:sym typeface="+mn-ea"/>
              </a:rPr>
              <a:t>子带拼接后共同处理，增强特征稀疏性。</a:t>
            </a:r>
            <a:endParaRPr lang="zh-CN" altLang="en-US"/>
          </a:p>
        </p:txBody>
      </p:sp>
      <p:sp>
        <p:nvSpPr>
          <p:cNvPr id="29" name="Shape 2"/>
          <p:cNvSpPr/>
          <p:nvPr>
            <p:custDataLst>
              <p:tags r:id="rId6"/>
            </p:custDataLst>
          </p:nvPr>
        </p:nvSpPr>
        <p:spPr>
          <a:xfrm>
            <a:off x="752475" y="4476750"/>
            <a:ext cx="777875" cy="792480"/>
          </a:xfrm>
          <a:prstGeom prst="ellipse">
            <a:avLst/>
          </a:prstGeom>
          <a:solidFill>
            <a:srgbClr val="255A79"/>
          </a:solidFill>
        </p:spPr>
      </p:sp>
      <p:sp>
        <p:nvSpPr>
          <p:cNvPr id="30" name="Shape 17"/>
          <p:cNvSpPr/>
          <p:nvPr>
            <p:custDataLst>
              <p:tags r:id="rId7"/>
            </p:custDataLst>
          </p:nvPr>
        </p:nvSpPr>
        <p:spPr>
          <a:xfrm>
            <a:off x="790108" y="4591982"/>
            <a:ext cx="726482" cy="584775"/>
          </a:xfrm>
          <a:prstGeom prst="rect">
            <a:avLst/>
          </a:prstGeom>
          <a:solidFill>
            <a:srgbClr val="000000">
              <a:alpha val="0"/>
            </a:srgbClr>
          </a:solidFill>
        </p:spPr>
      </p:sp>
      <p:sp>
        <p:nvSpPr>
          <p:cNvPr id="31" name="Text 18"/>
          <p:cNvSpPr/>
          <p:nvPr>
            <p:custDataLst>
              <p:tags r:id="rId8"/>
            </p:custDataLst>
          </p:nvPr>
        </p:nvSpPr>
        <p:spPr>
          <a:xfrm>
            <a:off x="790108" y="4591982"/>
            <a:ext cx="726482" cy="584775"/>
          </a:xfrm>
          <a:prstGeom prst="rect">
            <a:avLst/>
          </a:prstGeom>
          <a:noFill/>
        </p:spPr>
        <p:txBody>
          <a:bodyPr wrap="square" lIns="45720" tIns="91440" rIns="91440" bIns="45720" rtlCol="0" anchor="t"/>
          <a:lstStyle/>
          <a:p>
            <a:pPr marL="0" indent="0" algn="ctr">
              <a:lnSpc>
                <a:spcPct val="100000"/>
              </a:lnSpc>
              <a:buNone/>
            </a:pPr>
            <a:r>
              <a:rPr lang="en-US" sz="3200" b="1" dirty="0">
                <a:solidFill>
                  <a:srgbClr val="FFFFFF"/>
                </a:solidFill>
                <a:latin typeface="MiSans" pitchFamily="34" charset="-122"/>
                <a:ea typeface="MiSans" pitchFamily="34" charset="-122"/>
                <a:cs typeface="MiSans" pitchFamily="34" charset="-120"/>
              </a:rPr>
              <a:t>02</a:t>
            </a:r>
            <a:endParaRPr lang="en-US" sz="1600" dirty="0"/>
          </a:p>
        </p:txBody>
      </p:sp>
      <p:sp>
        <p:nvSpPr>
          <p:cNvPr id="32" name="文本框 31"/>
          <p:cNvSpPr txBox="1"/>
          <p:nvPr>
            <p:custDataLst>
              <p:tags r:id="rId9"/>
            </p:custDataLst>
          </p:nvPr>
        </p:nvSpPr>
        <p:spPr>
          <a:xfrm>
            <a:off x="1530350" y="4517390"/>
            <a:ext cx="5142865" cy="1807210"/>
          </a:xfrm>
          <a:prstGeom prst="rect">
            <a:avLst/>
          </a:prstGeom>
          <a:noFill/>
        </p:spPr>
        <p:txBody>
          <a:bodyPr wrap="square" rtlCol="0">
            <a:spAutoFit/>
          </a:bodyPr>
          <a:p>
            <a:r>
              <a:rPr lang="en-US" altLang="zh-CN" b="1">
                <a:sym typeface="+mn-ea"/>
              </a:rPr>
              <a:t>小波域通道式自回归熵模型（WeChARM）</a:t>
            </a:r>
            <a:r>
              <a:rPr lang="zh-CN" altLang="en-US" b="1"/>
              <a:t>：</a:t>
            </a:r>
            <a:endParaRPr lang="zh-CN" altLang="en-US" b="1"/>
          </a:p>
          <a:p>
            <a:pPr marL="0" indent="457200" algn="just">
              <a:lnSpc>
                <a:spcPct val="130000"/>
              </a:lnSpc>
              <a:buNone/>
            </a:pPr>
            <a:r>
              <a:rPr lang="zh-CN" altLang="en-US" dirty="0">
                <a:sym typeface="+mn-ea"/>
              </a:rPr>
              <a:t>对编码器输出的潜在表示进行</a:t>
            </a:r>
            <a:r>
              <a:rPr lang="en-US" altLang="zh-CN" dirty="0">
                <a:sym typeface="+mn-ea"/>
              </a:rPr>
              <a:t>DWT</a:t>
            </a:r>
            <a:r>
              <a:rPr lang="zh-CN" altLang="en-US" dirty="0">
                <a:sym typeface="+mn-ea"/>
              </a:rPr>
              <a:t>变换，分两步熵编码</a:t>
            </a:r>
            <a:r>
              <a:rPr lang="en-US" altLang="zh-CN" dirty="0">
                <a:sym typeface="+mn-ea"/>
              </a:rPr>
              <a:t>:</a:t>
            </a:r>
            <a:endParaRPr lang="en-US" altLang="zh-CN" dirty="0"/>
          </a:p>
          <a:p>
            <a:pPr marL="0" indent="0" algn="just">
              <a:lnSpc>
                <a:spcPct val="130000"/>
              </a:lnSpc>
              <a:buNone/>
            </a:pPr>
            <a:r>
              <a:rPr lang="en-US" altLang="zh-CN" dirty="0">
                <a:sym typeface="+mn-ea"/>
              </a:rPr>
              <a:t>1.</a:t>
            </a:r>
            <a:r>
              <a:rPr lang="zh-CN" altLang="en-US" dirty="0">
                <a:sym typeface="+mn-ea"/>
              </a:rPr>
              <a:t>低频优先：先编码</a:t>
            </a:r>
            <a:r>
              <a:rPr lang="en-US" altLang="zh-CN" dirty="0">
                <a:sym typeface="+mn-ea"/>
              </a:rPr>
              <a:t>LF</a:t>
            </a:r>
            <a:r>
              <a:rPr lang="zh-CN" altLang="en-US" dirty="0">
                <a:sym typeface="+mn-ea"/>
              </a:rPr>
              <a:t>子带</a:t>
            </a:r>
            <a:endParaRPr lang="zh-CN" altLang="en-US" dirty="0"/>
          </a:p>
          <a:p>
            <a:pPr marL="0" indent="0" algn="just">
              <a:lnSpc>
                <a:spcPct val="130000"/>
              </a:lnSpc>
              <a:buNone/>
            </a:pPr>
            <a:r>
              <a:rPr lang="en-US" altLang="zh-CN" dirty="0">
                <a:sym typeface="+mn-ea"/>
              </a:rPr>
              <a:t>2.</a:t>
            </a:r>
            <a:r>
              <a:rPr lang="zh-CN" altLang="en-US" dirty="0">
                <a:sym typeface="+mn-ea"/>
              </a:rPr>
              <a:t>高频依赖：利用</a:t>
            </a:r>
            <a:r>
              <a:rPr lang="en-US" altLang="zh-CN" dirty="0">
                <a:sym typeface="+mn-ea"/>
              </a:rPr>
              <a:t>LF</a:t>
            </a:r>
            <a:r>
              <a:rPr lang="zh-CN" altLang="en-US" dirty="0">
                <a:sym typeface="+mn-ea"/>
              </a:rPr>
              <a:t>作为先验编码</a:t>
            </a:r>
            <a:r>
              <a:rPr lang="en-US" altLang="zh-CN" dirty="0">
                <a:sym typeface="+mn-ea"/>
              </a:rPr>
              <a:t>HF</a:t>
            </a:r>
            <a:r>
              <a:rPr lang="zh-CN" altLang="en-US" dirty="0">
                <a:sym typeface="+mn-ea"/>
              </a:rPr>
              <a:t>子带</a:t>
            </a:r>
            <a:endParaRPr lang="zh-CN" alt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638810" y="6362065"/>
            <a:ext cx="215900" cy="215900"/>
          </a:xfrm>
          <a:prstGeom prst="roundRect">
            <a:avLst>
              <a:gd name="adj" fmla="val 50000"/>
            </a:avLst>
          </a:prstGeom>
          <a:solidFill>
            <a:srgbClr val="6DAECC"/>
          </a:solidFill>
        </p:spPr>
      </p:sp>
      <p:sp>
        <p:nvSpPr>
          <p:cNvPr id="3" name="Text 1"/>
          <p:cNvSpPr/>
          <p:nvPr/>
        </p:nvSpPr>
        <p:spPr>
          <a:xfrm>
            <a:off x="638810" y="6362065"/>
            <a:ext cx="215900" cy="215900"/>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4" name="Shape 2"/>
          <p:cNvSpPr/>
          <p:nvPr/>
        </p:nvSpPr>
        <p:spPr>
          <a:xfrm>
            <a:off x="765810" y="6362065"/>
            <a:ext cx="215900" cy="215900"/>
          </a:xfrm>
          <a:prstGeom prst="roundRect">
            <a:avLst>
              <a:gd name="adj" fmla="val 50000"/>
            </a:avLst>
          </a:prstGeom>
          <a:solidFill>
            <a:srgbClr val="000000">
              <a:alpha val="0"/>
            </a:srgbClr>
          </a:solidFill>
          <a:ln w="19050">
            <a:solidFill>
              <a:srgbClr val="6DAECC"/>
            </a:solidFill>
            <a:prstDash val="solid"/>
          </a:ln>
        </p:spPr>
      </p:sp>
      <p:sp>
        <p:nvSpPr>
          <p:cNvPr id="5" name="Text 3"/>
          <p:cNvSpPr/>
          <p:nvPr/>
        </p:nvSpPr>
        <p:spPr>
          <a:xfrm>
            <a:off x="765810" y="6362065"/>
            <a:ext cx="215900" cy="215900"/>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15" name="Text 12"/>
          <p:cNvSpPr/>
          <p:nvPr/>
        </p:nvSpPr>
        <p:spPr>
          <a:xfrm>
            <a:off x="608330" y="469900"/>
            <a:ext cx="10782935" cy="521970"/>
          </a:xfrm>
          <a:prstGeom prst="rect">
            <a:avLst/>
          </a:prstGeom>
          <a:noFill/>
        </p:spPr>
        <p:txBody>
          <a:bodyPr wrap="square" lIns="91440" tIns="45720" rIns="91440" bIns="45720" rtlCol="0" anchor="t">
            <a:spAutoFit/>
          </a:bodyPr>
          <a:lstStyle/>
          <a:p>
            <a:pPr marL="0" indent="0" algn="just">
              <a:lnSpc>
                <a:spcPct val="100000"/>
              </a:lnSpc>
              <a:buNone/>
            </a:pPr>
            <a:r>
              <a:rPr lang="en-US" sz="2800" b="1" dirty="0">
                <a:solidFill>
                  <a:srgbClr val="295C74"/>
                </a:solidFill>
                <a:latin typeface="MiSans" pitchFamily="34" charset="-122"/>
                <a:ea typeface="MiSans" pitchFamily="34" charset="-122"/>
                <a:cs typeface="MiSans" pitchFamily="34" charset="-120"/>
              </a:rPr>
              <a:t>WeConv</a:t>
            </a:r>
            <a:r>
              <a:rPr lang="zh-CN" altLang="en-US" sz="2800" b="1" dirty="0">
                <a:solidFill>
                  <a:srgbClr val="295C74"/>
                </a:solidFill>
                <a:latin typeface="MiSans" pitchFamily="34" charset="-122"/>
                <a:ea typeface="MiSans" pitchFamily="34" charset="-122"/>
                <a:cs typeface="MiSans" pitchFamily="34" charset="-120"/>
              </a:rPr>
              <a:t>模块</a:t>
            </a:r>
            <a:endParaRPr lang="zh-CN" altLang="en-US" sz="2800" b="1" dirty="0">
              <a:solidFill>
                <a:srgbClr val="295C74"/>
              </a:solidFill>
              <a:latin typeface="MiSans" pitchFamily="34" charset="-122"/>
              <a:ea typeface="MiSans" pitchFamily="34" charset="-122"/>
              <a:cs typeface="MiSans" pitchFamily="34" charset="-120"/>
            </a:endParaRPr>
          </a:p>
        </p:txBody>
      </p:sp>
      <p:sp>
        <p:nvSpPr>
          <p:cNvPr id="20" name="文本框 19"/>
          <p:cNvSpPr txBox="1"/>
          <p:nvPr/>
        </p:nvSpPr>
        <p:spPr>
          <a:xfrm>
            <a:off x="608330" y="1249045"/>
            <a:ext cx="6047740" cy="1476375"/>
          </a:xfrm>
          <a:prstGeom prst="rect">
            <a:avLst/>
          </a:prstGeom>
          <a:noFill/>
        </p:spPr>
        <p:txBody>
          <a:bodyPr wrap="square" rtlCol="0">
            <a:spAutoFit/>
          </a:bodyPr>
          <a:p>
            <a:r>
              <a:rPr lang="zh-CN" altLang="en-US" b="1"/>
              <a:t>核心思想：</a:t>
            </a:r>
            <a:endParaRPr lang="zh-CN" altLang="en-US" b="1"/>
          </a:p>
          <a:p>
            <a:pPr indent="457200"/>
            <a:r>
              <a:rPr lang="zh-CN" altLang="en-US"/>
              <a:t>在需要进行尺寸变换时，将操作转移到小波域中进行。小波变换天生具有多分辨率分析的能力，能自然地将信号分解为不同频率的子带，这符合</a:t>
            </a:r>
            <a:r>
              <a:rPr lang="en-US" altLang="zh-CN"/>
              <a:t>CNN</a:t>
            </a:r>
            <a:r>
              <a:rPr lang="zh-CN" altLang="en-US"/>
              <a:t>处理多尺度特征的需求。</a:t>
            </a:r>
            <a:endParaRPr lang="zh-CN" altLang="en-US"/>
          </a:p>
        </p:txBody>
      </p:sp>
      <p:pic>
        <p:nvPicPr>
          <p:cNvPr id="22" name="图片 21"/>
          <p:cNvPicPr>
            <a:picLocks noChangeAspect="1"/>
          </p:cNvPicPr>
          <p:nvPr/>
        </p:nvPicPr>
        <p:blipFill>
          <a:blip r:embed="rId1"/>
          <a:stretch>
            <a:fillRect/>
          </a:stretch>
        </p:blipFill>
        <p:spPr>
          <a:xfrm>
            <a:off x="6671310" y="690880"/>
            <a:ext cx="5334000" cy="2298700"/>
          </a:xfrm>
          <a:prstGeom prst="rect">
            <a:avLst/>
          </a:prstGeom>
        </p:spPr>
      </p:pic>
      <p:sp>
        <p:nvSpPr>
          <p:cNvPr id="23" name="文本框 22"/>
          <p:cNvSpPr txBox="1"/>
          <p:nvPr/>
        </p:nvSpPr>
        <p:spPr>
          <a:xfrm>
            <a:off x="751205" y="2982595"/>
            <a:ext cx="11243945" cy="922020"/>
          </a:xfrm>
          <a:prstGeom prst="rect">
            <a:avLst/>
          </a:prstGeom>
          <a:noFill/>
        </p:spPr>
        <p:txBody>
          <a:bodyPr wrap="square" rtlCol="0">
            <a:spAutoFit/>
          </a:bodyPr>
          <a:p>
            <a:r>
              <a:rPr lang="zh-CN" altLang="en-US" b="1"/>
              <a:t>空间域初步处理与小波变换：</a:t>
            </a:r>
            <a:endParaRPr lang="zh-CN" altLang="en-US" b="1"/>
          </a:p>
          <a:p>
            <a:pPr indent="457200"/>
            <a:r>
              <a:rPr lang="zh-CN" altLang="en-US"/>
              <a:t>输入特征图首先经过一个卷积层。这个卷积层同时负责执行下采样操作。</a:t>
            </a:r>
            <a:endParaRPr lang="zh-CN" altLang="en-US"/>
          </a:p>
          <a:p>
            <a:pPr indent="457200"/>
            <a:r>
              <a:rPr lang="zh-CN" altLang="en-US"/>
              <a:t>经过卷积下采样的信号，通过离散小波变换（</a:t>
            </a:r>
            <a:r>
              <a:rPr lang="en-US" altLang="zh-CN"/>
              <a:t>DWT</a:t>
            </a:r>
            <a:r>
              <a:rPr lang="zh-CN" altLang="en-US"/>
              <a:t>）</a:t>
            </a:r>
            <a:r>
              <a:rPr lang="en-US" altLang="zh-CN"/>
              <a:t> </a:t>
            </a:r>
            <a:r>
              <a:rPr lang="zh-CN" altLang="en-US"/>
              <a:t>被转换到小波域。</a:t>
            </a:r>
            <a:endParaRPr lang="zh-CN" altLang="en-US"/>
          </a:p>
        </p:txBody>
      </p:sp>
      <p:sp>
        <p:nvSpPr>
          <p:cNvPr id="24" name="文本框 23"/>
          <p:cNvSpPr txBox="1"/>
          <p:nvPr/>
        </p:nvSpPr>
        <p:spPr>
          <a:xfrm>
            <a:off x="855345" y="4076065"/>
            <a:ext cx="10535920" cy="1198880"/>
          </a:xfrm>
          <a:prstGeom prst="rect">
            <a:avLst/>
          </a:prstGeom>
          <a:noFill/>
        </p:spPr>
        <p:txBody>
          <a:bodyPr wrap="square" rtlCol="0">
            <a:spAutoFit/>
          </a:bodyPr>
          <a:p>
            <a:r>
              <a:rPr lang="zh-CN" altLang="en-US" b="1"/>
              <a:t>小波域内的分频带处理：</a:t>
            </a:r>
            <a:endParaRPr lang="zh-CN" altLang="en-US" b="1"/>
          </a:p>
          <a:p>
            <a:pPr indent="457200"/>
            <a:r>
              <a:rPr lang="zh-CN" altLang="en-US"/>
              <a:t>低频子带</a:t>
            </a:r>
            <a:r>
              <a:rPr lang="en-US" altLang="zh-CN"/>
              <a:t> F1 </a:t>
            </a:r>
            <a:r>
              <a:rPr lang="zh-CN" altLang="en-US"/>
              <a:t>直接由一组卷积进行滤波。</a:t>
            </a:r>
            <a:endParaRPr lang="zh-CN" altLang="en-US"/>
          </a:p>
          <a:p>
            <a:pPr indent="457200"/>
            <a:r>
              <a:rPr lang="zh-CN" altLang="en-US"/>
              <a:t>将三个高频子带</a:t>
            </a:r>
            <a:r>
              <a:rPr lang="en-US" altLang="zh-CN"/>
              <a:t> F2, F3, F4 </a:t>
            </a:r>
            <a:r>
              <a:rPr lang="zh-CN" altLang="en-US"/>
              <a:t>在通道维度上拼接起来，拼接后的高频特征由另一组独立的卷积进行滤波。</a:t>
            </a:r>
            <a:endParaRPr lang="zh-CN" altLang="en-US"/>
          </a:p>
        </p:txBody>
      </p:sp>
      <p:sp>
        <p:nvSpPr>
          <p:cNvPr id="25" name="文本框 24"/>
          <p:cNvSpPr txBox="1"/>
          <p:nvPr/>
        </p:nvSpPr>
        <p:spPr>
          <a:xfrm>
            <a:off x="854710" y="5446395"/>
            <a:ext cx="10535920" cy="922020"/>
          </a:xfrm>
          <a:prstGeom prst="rect">
            <a:avLst/>
          </a:prstGeom>
          <a:noFill/>
        </p:spPr>
        <p:txBody>
          <a:bodyPr wrap="square" rtlCol="0">
            <a:spAutoFit/>
          </a:bodyPr>
          <a:p>
            <a:r>
              <a:rPr lang="zh-CN" altLang="en-US" b="1"/>
              <a:t>重构回空间域：</a:t>
            </a:r>
            <a:endParaRPr lang="zh-CN" altLang="en-US" b="1"/>
          </a:p>
          <a:p>
            <a:pPr indent="457200"/>
            <a:r>
              <a:rPr lang="zh-CN" altLang="en-US"/>
              <a:t>将处理后的低频子带</a:t>
            </a:r>
            <a:r>
              <a:rPr lang="en-US" altLang="zh-CN"/>
              <a:t> F1 </a:t>
            </a:r>
            <a:r>
              <a:rPr lang="zh-CN" altLang="en-US"/>
              <a:t>和三个处理后的高频子带一起，通过逆离散小波变换（</a:t>
            </a:r>
            <a:r>
              <a:rPr lang="en-US" altLang="zh-CN"/>
              <a:t>IDWT</a:t>
            </a:r>
            <a:r>
              <a:rPr lang="zh-CN" altLang="en-US"/>
              <a:t>），重构回空间域，得到最终的下采样特征图。</a:t>
            </a:r>
            <a:endParaRPr lang="zh-CN" altLang="en-US"/>
          </a:p>
        </p:txBody>
      </p:sp>
    </p:spTree>
  </p:cSld>
  <p:clrMapOvr>
    <a:masterClrMapping/>
  </p:clrMapOvr>
</p:sld>
</file>

<file path=ppt/tags/tag1.xml><?xml version="1.0" encoding="utf-8"?>
<p:tagLst xmlns:p="http://schemas.openxmlformats.org/presentationml/2006/main">
  <p:tag name="KSO_WM_DIAGRAM_VIRTUALLY_FRAME" val="{&quot;height&quot;:280.3,&quot;left&quot;:59.2,&quot;top&quot;:172.85,&quot;width&quot;:832.95}"/>
</p:tagLst>
</file>

<file path=ppt/tags/tag10.xml><?xml version="1.0" encoding="utf-8"?>
<p:tagLst xmlns:p="http://schemas.openxmlformats.org/presentationml/2006/main">
  <p:tag name="KSO_WM_DIAGRAM_VIRTUALLY_FRAME" val="{&quot;height&quot;:280.3,&quot;left&quot;:59.2,&quot;top&quot;:172.85,&quot;width&quot;:832.95}"/>
</p:tagLst>
</file>

<file path=ppt/tags/tag11.xml><?xml version="1.0" encoding="utf-8"?>
<p:tagLst xmlns:p="http://schemas.openxmlformats.org/presentationml/2006/main">
  <p:tag name="KSO_WM_DIAGRAM_VIRTUALLY_FRAME" val="{&quot;height&quot;:280.3,&quot;left&quot;:59.2,&quot;top&quot;:172.85,&quot;width&quot;:832.95}"/>
</p:tagLst>
</file>

<file path=ppt/tags/tag12.xml><?xml version="1.0" encoding="utf-8"?>
<p:tagLst xmlns:p="http://schemas.openxmlformats.org/presentationml/2006/main">
  <p:tag name="KSO_WM_DIAGRAM_VIRTUALLY_FRAME" val="{&quot;height&quot;:280.3,&quot;left&quot;:59.2,&quot;top&quot;:172.85,&quot;width&quot;:832.95}"/>
</p:tagLst>
</file>

<file path=ppt/tags/tag13.xml><?xml version="1.0" encoding="utf-8"?>
<p:tagLst xmlns:p="http://schemas.openxmlformats.org/presentationml/2006/main">
  <p:tag name="KSO_WM_DIAGRAM_VIRTUALLY_FRAME" val="{&quot;height&quot;:280.3,&quot;left&quot;:59.2,&quot;top&quot;:172.85,&quot;width&quot;:832.95}"/>
</p:tagLst>
</file>

<file path=ppt/tags/tag14.xml><?xml version="1.0" encoding="utf-8"?>
<p:tagLst xmlns:p="http://schemas.openxmlformats.org/presentationml/2006/main">
  <p:tag name="KSO_WM_DIAGRAM_VIRTUALLY_FRAME" val="{&quot;height&quot;:280.3,&quot;left&quot;:59.2,&quot;top&quot;:172.85,&quot;width&quot;:832.95}"/>
</p:tagLst>
</file>

<file path=ppt/tags/tag15.xml><?xml version="1.0" encoding="utf-8"?>
<p:tagLst xmlns:p="http://schemas.openxmlformats.org/presentationml/2006/main">
  <p:tag name="KSO_WM_DIAGRAM_VIRTUALLY_FRAME" val="{&quot;height&quot;:280.3,&quot;left&quot;:59.2,&quot;top&quot;:172.85,&quot;width&quot;:832.95}"/>
</p:tagLst>
</file>

<file path=ppt/tags/tag16.xml><?xml version="1.0" encoding="utf-8"?>
<p:tagLst xmlns:p="http://schemas.openxmlformats.org/presentationml/2006/main">
  <p:tag name="KSO_WM_DIAGRAM_VIRTUALLY_FRAME" val="{&quot;height&quot;:280.3,&quot;left&quot;:59.2,&quot;top&quot;:172.85,&quot;width&quot;:832.95}"/>
</p:tagLst>
</file>

<file path=ppt/tags/tag17.xml><?xml version="1.0" encoding="utf-8"?>
<p:tagLst xmlns:p="http://schemas.openxmlformats.org/presentationml/2006/main">
  <p:tag name="KSO_WM_DIAGRAM_VIRTUALLY_FRAME" val="{&quot;height&quot;:321.9,&quot;left&quot;:107.9,&quot;top&quot;:128.05,&quot;width&quot;:556.2}"/>
</p:tagLst>
</file>

<file path=ppt/tags/tag18.xml><?xml version="1.0" encoding="utf-8"?>
<p:tagLst xmlns:p="http://schemas.openxmlformats.org/presentationml/2006/main">
  <p:tag name="KSO_WM_DIAGRAM_VIRTUALLY_FRAME" val="{&quot;height&quot;:321.9,&quot;left&quot;:107.9,&quot;top&quot;:128.05,&quot;width&quot;:556.2}"/>
</p:tagLst>
</file>

<file path=ppt/tags/tag19.xml><?xml version="1.0" encoding="utf-8"?>
<p:tagLst xmlns:p="http://schemas.openxmlformats.org/presentationml/2006/main">
  <p:tag name="KSO_WM_DIAGRAM_VIRTUALLY_FRAME" val="{&quot;height&quot;:321.9,&quot;left&quot;:107.9,&quot;top&quot;:128.05,&quot;width&quot;:556.2}"/>
</p:tagLst>
</file>

<file path=ppt/tags/tag2.xml><?xml version="1.0" encoding="utf-8"?>
<p:tagLst xmlns:p="http://schemas.openxmlformats.org/presentationml/2006/main">
  <p:tag name="KSO_WM_DIAGRAM_VIRTUALLY_FRAME" val="{&quot;height&quot;:280.3,&quot;left&quot;:59.2,&quot;top&quot;:172.85,&quot;width&quot;:832.95}"/>
</p:tagLst>
</file>

<file path=ppt/tags/tag20.xml><?xml version="1.0" encoding="utf-8"?>
<p:tagLst xmlns:p="http://schemas.openxmlformats.org/presentationml/2006/main">
  <p:tag name="KSO_WM_DIAGRAM_VIRTUALLY_FRAME" val="{&quot;height&quot;:321.9,&quot;left&quot;:107.9,&quot;top&quot;:128.05,&quot;width&quot;:556.2}"/>
</p:tagLst>
</file>

<file path=ppt/tags/tag21.xml><?xml version="1.0" encoding="utf-8"?>
<p:tagLst xmlns:p="http://schemas.openxmlformats.org/presentationml/2006/main">
  <p:tag name="KSO_WM_DIAGRAM_VIRTUALLY_FRAME" val="{&quot;height&quot;:321.9,&quot;left&quot;:107.9,&quot;top&quot;:128.05,&quot;width&quot;:556.2}"/>
</p:tagLst>
</file>

<file path=ppt/tags/tag22.xml><?xml version="1.0" encoding="utf-8"?>
<p:tagLst xmlns:p="http://schemas.openxmlformats.org/presentationml/2006/main">
  <p:tag name="KSO_WM_DIAGRAM_VIRTUALLY_FRAME" val="{&quot;height&quot;:321.9,&quot;left&quot;:107.9,&quot;top&quot;:128.05,&quot;width&quot;:556.2}"/>
</p:tagLst>
</file>

<file path=ppt/tags/tag23.xml><?xml version="1.0" encoding="utf-8"?>
<p:tagLst xmlns:p="http://schemas.openxmlformats.org/presentationml/2006/main">
  <p:tag name="KSO_WM_DIAGRAM_VIRTUALLY_FRAME" val="{&quot;height&quot;:321.9,&quot;left&quot;:107.9,&quot;top&quot;:128.05,&quot;width&quot;:556.2}"/>
</p:tagLst>
</file>

<file path=ppt/tags/tag24.xml><?xml version="1.0" encoding="utf-8"?>
<p:tagLst xmlns:p="http://schemas.openxmlformats.org/presentationml/2006/main">
  <p:tag name="KSO_WM_DIAGRAM_VIRTUALLY_FRAME" val="{&quot;height&quot;:321.9,&quot;left&quot;:107.9,&quot;top&quot;:128.05,&quot;width&quot;:556.2}"/>
</p:tagLst>
</file>

<file path=ppt/tags/tag3.xml><?xml version="1.0" encoding="utf-8"?>
<p:tagLst xmlns:p="http://schemas.openxmlformats.org/presentationml/2006/main">
  <p:tag name="KSO_WM_DIAGRAM_VIRTUALLY_FRAME" val="{&quot;height&quot;:280.3,&quot;left&quot;:59.2,&quot;top&quot;:172.85,&quot;width&quot;:832.95}"/>
</p:tagLst>
</file>

<file path=ppt/tags/tag4.xml><?xml version="1.0" encoding="utf-8"?>
<p:tagLst xmlns:p="http://schemas.openxmlformats.org/presentationml/2006/main">
  <p:tag name="KSO_WM_DIAGRAM_VIRTUALLY_FRAME" val="{&quot;height&quot;:280.3,&quot;left&quot;:59.2,&quot;top&quot;:172.85,&quot;width&quot;:832.95}"/>
</p:tagLst>
</file>

<file path=ppt/tags/tag5.xml><?xml version="1.0" encoding="utf-8"?>
<p:tagLst xmlns:p="http://schemas.openxmlformats.org/presentationml/2006/main">
  <p:tag name="KSO_WM_DIAGRAM_VIRTUALLY_FRAME" val="{&quot;height&quot;:280.3,&quot;left&quot;:59.2,&quot;top&quot;:172.85,&quot;width&quot;:832.95}"/>
</p:tagLst>
</file>

<file path=ppt/tags/tag6.xml><?xml version="1.0" encoding="utf-8"?>
<p:tagLst xmlns:p="http://schemas.openxmlformats.org/presentationml/2006/main">
  <p:tag name="KSO_WM_DIAGRAM_VIRTUALLY_FRAME" val="{&quot;height&quot;:280.3,&quot;left&quot;:59.2,&quot;top&quot;:172.85,&quot;width&quot;:832.95}"/>
</p:tagLst>
</file>

<file path=ppt/tags/tag7.xml><?xml version="1.0" encoding="utf-8"?>
<p:tagLst xmlns:p="http://schemas.openxmlformats.org/presentationml/2006/main">
  <p:tag name="KSO_WM_DIAGRAM_VIRTUALLY_FRAME" val="{&quot;height&quot;:280.3,&quot;left&quot;:59.2,&quot;top&quot;:172.85,&quot;width&quot;:832.95}"/>
</p:tagLst>
</file>

<file path=ppt/tags/tag8.xml><?xml version="1.0" encoding="utf-8"?>
<p:tagLst xmlns:p="http://schemas.openxmlformats.org/presentationml/2006/main">
  <p:tag name="KSO_WM_DIAGRAM_VIRTUALLY_FRAME" val="{&quot;height&quot;:280.3,&quot;left&quot;:59.2,&quot;top&quot;:172.85,&quot;width&quot;:832.95}"/>
</p:tagLst>
</file>

<file path=ppt/tags/tag9.xml><?xml version="1.0" encoding="utf-8"?>
<p:tagLst xmlns:p="http://schemas.openxmlformats.org/presentationml/2006/main">
  <p:tag name="KSO_WM_DIAGRAM_VIRTUALLY_FRAME" val="{&quot;height&quot;:280.3,&quot;left&quot;:59.2,&quot;top&quot;:172.85,&quot;width&quot;:832.95}"/>
</p:tagLst>
</file>

<file path=ppt/theme/theme1.xml><?xml version="1.0" encoding="utf-8"?>
<a:theme xmlns:a="http://schemas.openxmlformats.org/drawingml/2006/main" name="Custom Theme">
  <a:themeElements>
    <a:clrScheme name="Custom">
      <a:dk1>
        <a:srgbClr val="000000"/>
      </a:dk1>
      <a:lt1>
        <a:srgbClr val="FFFFFF"/>
      </a:lt1>
      <a:dk2>
        <a:srgbClr val="00FFFF"/>
      </a:dk2>
      <a:lt2>
        <a:srgbClr val="E7E6E6"/>
      </a:lt2>
      <a:accent1>
        <a:srgbClr val="6DAECC"/>
      </a:accent1>
      <a:accent2>
        <a:srgbClr val="00FFFF"/>
      </a:accent2>
      <a:accent3>
        <a:srgbClr val="3178A1"/>
      </a:accent3>
      <a:accent4>
        <a:srgbClr val="1C4275"/>
      </a:accent4>
      <a:accent5>
        <a:srgbClr val="E8E8E6"/>
      </a:accent5>
      <a:accent6>
        <a:srgbClr val="7F7F7F"/>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Custom Theme">
  <a:themeElements>
    <a:clrScheme name="Custom">
      <a:dk1>
        <a:srgbClr val="000000"/>
      </a:dk1>
      <a:lt1>
        <a:srgbClr val="FFFFFF"/>
      </a:lt1>
      <a:dk2>
        <a:srgbClr val="00FFFF"/>
      </a:dk2>
      <a:lt2>
        <a:srgbClr val="E7E6E6"/>
      </a:lt2>
      <a:accent1>
        <a:srgbClr val="6DAECC"/>
      </a:accent1>
      <a:accent2>
        <a:srgbClr val="00FFFF"/>
      </a:accent2>
      <a:accent3>
        <a:srgbClr val="3178A1"/>
      </a:accent3>
      <a:accent4>
        <a:srgbClr val="1C4275"/>
      </a:accent4>
      <a:accent5>
        <a:srgbClr val="E8E8E6"/>
      </a:accent5>
      <a:accent6>
        <a:srgbClr val="7F7F7F"/>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Custom Theme">
  <a:themeElements>
    <a:clrScheme name="Custom">
      <a:dk1>
        <a:srgbClr val="000000"/>
      </a:dk1>
      <a:lt1>
        <a:srgbClr val="FFFFFF"/>
      </a:lt1>
      <a:dk2>
        <a:srgbClr val="00FFFF"/>
      </a:dk2>
      <a:lt2>
        <a:srgbClr val="E7E6E6"/>
      </a:lt2>
      <a:accent1>
        <a:srgbClr val="6DAECC"/>
      </a:accent1>
      <a:accent2>
        <a:srgbClr val="00FFFF"/>
      </a:accent2>
      <a:accent3>
        <a:srgbClr val="3178A1"/>
      </a:accent3>
      <a:accent4>
        <a:srgbClr val="1C4275"/>
      </a:accent4>
      <a:accent5>
        <a:srgbClr val="E8E8E6"/>
      </a:accent5>
      <a:accent6>
        <a:srgbClr val="7F7F7F"/>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3595</Words>
  <Application>WPS 演示</Application>
  <PresentationFormat>On-screen Show (16:9)</PresentationFormat>
  <Paragraphs>228</Paragraphs>
  <Slides>26</Slides>
  <Notes>21</Notes>
  <HiddenSlides>0</HiddenSlides>
  <MMClips>0</MMClips>
  <ScaleCrop>false</ScaleCrop>
  <HeadingPairs>
    <vt:vector size="6" baseType="variant">
      <vt:variant>
        <vt:lpstr>已用的字体</vt:lpstr>
      </vt:variant>
      <vt:variant>
        <vt:i4>9</vt:i4>
      </vt:variant>
      <vt:variant>
        <vt:lpstr>主题</vt:lpstr>
      </vt:variant>
      <vt:variant>
        <vt:i4>2</vt:i4>
      </vt:variant>
      <vt:variant>
        <vt:lpstr>幻灯片标题</vt:lpstr>
      </vt:variant>
      <vt:variant>
        <vt:i4>26</vt:i4>
      </vt:variant>
    </vt:vector>
  </HeadingPairs>
  <TitlesOfParts>
    <vt:vector size="37" baseType="lpstr">
      <vt:lpstr>Arial</vt:lpstr>
      <vt:lpstr>宋体</vt:lpstr>
      <vt:lpstr>Wingdings</vt:lpstr>
      <vt:lpstr>MiSans</vt:lpstr>
      <vt:lpstr>MiSans</vt:lpstr>
      <vt:lpstr>Calibri</vt:lpstr>
      <vt:lpstr>微软雅黑</vt:lpstr>
      <vt:lpstr>Arial Unicode MS</vt:lpstr>
      <vt:lpstr>等线</vt:lpstr>
      <vt:lpstr>Custom Theme</vt:lpstr>
      <vt:lpstr>1_Custom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Moonshot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CNN再进化：从局部感知到全局智能</dc:title>
  <dc:creator>Kimi</dc:creator>
  <dc:subject>CNN再进化：从局部感知到全局智能</dc:subject>
  <cp:lastModifiedBy>Clover</cp:lastModifiedBy>
  <cp:revision>43</cp:revision>
  <dcterms:created xsi:type="dcterms:W3CDTF">2025-10-13T11:05:00Z</dcterms:created>
  <dcterms:modified xsi:type="dcterms:W3CDTF">2025-10-15T08:56:15Z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IGC">
    <vt:lpwstr>{"Label":"CNN再进化：从局部感知到全局智能","ContentProducer":"001191110108MACG2KBH8F10000","ProduceID":"d3mdo9v6rtpcnbiqcomg","ReservedCode1":"","ContentPropagator":"001191110108MACG2KBH8F20000","PropagateID":"d3mdo9v6rtpcnbiqcomg","ReservedCode2":""}</vt:lpwstr>
  </property>
  <property fmtid="{D5CDD505-2E9C-101B-9397-08002B2CF9AE}" pid="3" name="ICV">
    <vt:lpwstr>E1D7EE81EA74419AA79F872B7320CBA0_12</vt:lpwstr>
  </property>
  <property fmtid="{D5CDD505-2E9C-101B-9397-08002B2CF9AE}" pid="4" name="KSOProductBuildVer">
    <vt:lpwstr>2052-12.1.0.23125</vt:lpwstr>
  </property>
</Properties>
</file>